
<file path=[Content_Types].xml><?xml version="1.0" encoding="utf-8"?>
<Types xmlns="http://schemas.openxmlformats.org/package/2006/content-types">
  <Default Extension="xml" ContentType="application/vnd.openxmlformats-officedocument.extended-properties+xml"/>
  <Default Extension="png" ContentType="image/png"/>
  <Default Extension="fntdata" ContentType="application/x-fontdata"/>
  <Default Extension="rels" ContentType="application/vnd.openxmlformats-package.relationships+xml"/>
  <Override PartName="/docProps/core.xml" ContentType="application/vnd.openxmlformats-package.core-properties+xml"/>
  <Override PartName="/ppt/presentation.xml" ContentType="application/vnd.openxmlformats-officedocument.presentationml.presentation.main+xml"/>
  <Override PartName="/ppt/slides/slide7.xml" ContentType="application/vnd.openxmlformats-officedocument.presentationml.slide+xml"/>
  <Override PartName="/ppt/notesSlides/notesSlide7.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Layouts/slideLayout13.xml" ContentType="application/vnd.openxmlformats-officedocument.presentationml.slideLayout+xml"/>
  <Override PartName="/ppt/slideLayouts/slideLayout3.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5.xml" ContentType="application/vnd.openxmlformats-officedocument.presentationml.slideLayout+xml"/>
  <Override PartName="/ppt/theme/theme1.xml" ContentType="application/vnd.openxmlformats-officedocument.theme+xml"/>
  <Override PartName="/ppt/slideLayouts/slideLayout10.xml" ContentType="application/vnd.openxmlformats-officedocument.presentationml.slideLayout+xml"/>
  <Override PartName="/ppt/slideLayouts/slideLayout4.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s/slide12.xml" ContentType="application/vnd.openxmlformats-officedocument.presentationml.slide+xml"/>
  <Override PartName="/ppt/notesSlides/notesSlide12.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tableStyles.xml" ContentType="application/vnd.openxmlformats-officedocument.presentationml.tableStyles+xml"/>
  <Override PartName="/ppt/slides/slide1.xml" ContentType="application/vnd.openxmlformats-officedocument.presentationml.slide+xml"/>
  <Override PartName="/ppt/notesSlides/notesSlide1.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viewProps.xml" ContentType="application/vnd.openxmlformats-officedocument.presentationml.viewProps+xml"/>
  <Override PartName="/ppt/slides/slide9.xml" ContentType="application/vnd.openxmlformats-officedocument.presentationml.slide+xml"/>
  <Override PartName="/ppt/notesSlides/notesSlide9.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presProps.xml" ContentType="application/vnd.openxmlformats-officedocument.presentationml.presProps+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Bookman Old Style" panose="02050604050505020204" pitchFamily="18" charset="0"/>
      <p:regular r:id="rId16"/>
      <p:bold r:id="rId17"/>
      <p:italic r:id="rId18"/>
      <p:boldItalic r:id="rId19"/>
    </p:embeddedFont>
    <p:embeddedFont>
      <p:font typeface="Nunito Semi Bold" panose="020B0604020202020204" charset="0"/>
      <p:regular r:id="rId20"/>
    </p:embeddedFont>
    <p:embeddedFont>
      <p:font typeface="PT Sans" panose="020B0503020203020204" pitchFamily="3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7.xml" Id="rId8" /><Relationship Type="http://schemas.openxmlformats.org/officeDocument/2006/relationships/slide" Target="/ppt/slides/slide12.xml" Id="rId13" /><Relationship Type="http://schemas.openxmlformats.org/officeDocument/2006/relationships/font" Target="/ppt/fonts/font3.fntdata" Id="rId18" /><Relationship Type="http://schemas.openxmlformats.org/officeDocument/2006/relationships/slide" Target="/ppt/slides/slide2.xml" Id="rId3" /><Relationship Type="http://schemas.openxmlformats.org/officeDocument/2006/relationships/font" Target="/ppt/fonts/font6.fntdata" Id="rId21" /><Relationship Type="http://schemas.openxmlformats.org/officeDocument/2006/relationships/slide" Target="/ppt/slides/slide6.xml" Id="rId7" /><Relationship Type="http://schemas.openxmlformats.org/officeDocument/2006/relationships/slide" Target="/ppt/slides/slide11.xml" Id="rId12" /><Relationship Type="http://schemas.openxmlformats.org/officeDocument/2006/relationships/font" Target="/ppt/fonts/font2.fntdata" Id="rId17" /><Relationship Type="http://schemas.openxmlformats.org/officeDocument/2006/relationships/tableStyles" Target="/ppt/tableStyles.xml" Id="rId25" /><Relationship Type="http://schemas.openxmlformats.org/officeDocument/2006/relationships/slide" Target="/ppt/slides/slide1.xml" Id="rId2" /><Relationship Type="http://schemas.openxmlformats.org/officeDocument/2006/relationships/font" Target="/ppt/fonts/font1.fntdata" Id="rId16" /><Relationship Type="http://schemas.openxmlformats.org/officeDocument/2006/relationships/font" Target="/ppt/fonts/font5.fntdata" Id="rId20" /><Relationship Type="http://schemas.openxmlformats.org/officeDocument/2006/relationships/slideMaster" Target="/ppt/slideMasters/slideMaster1.xml" Id="rId1" /><Relationship Type="http://schemas.openxmlformats.org/officeDocument/2006/relationships/slide" Target="/ppt/slides/slide5.xml" Id="rId6" /><Relationship Type="http://schemas.openxmlformats.org/officeDocument/2006/relationships/slide" Target="/ppt/slides/slide10.xml" Id="rId11" /><Relationship Type="http://schemas.openxmlformats.org/officeDocument/2006/relationships/theme" Target="/ppt/theme/theme1.xml" Id="rId24" /><Relationship Type="http://schemas.openxmlformats.org/officeDocument/2006/relationships/slide" Target="/ppt/slides/slide4.xml" Id="rId5" /><Relationship Type="http://schemas.openxmlformats.org/officeDocument/2006/relationships/notesMaster" Target="/ppt/notesMasters/notesMaster1.xml" Id="rId15" /><Relationship Type="http://schemas.openxmlformats.org/officeDocument/2006/relationships/viewProps" Target="/ppt/viewProps.xml" Id="rId23" /><Relationship Type="http://schemas.openxmlformats.org/officeDocument/2006/relationships/slide" Target="/ppt/slides/slide9.xml" Id="rId10" /><Relationship Type="http://schemas.openxmlformats.org/officeDocument/2006/relationships/font" Target="/ppt/fonts/font4.fntdata" Id="rId19" /><Relationship Type="http://schemas.openxmlformats.org/officeDocument/2006/relationships/slide" Target="/ppt/slides/slide3.xml" Id="rId4" /><Relationship Type="http://schemas.openxmlformats.org/officeDocument/2006/relationships/slide" Target="/ppt/slides/slide8.xml" Id="rId9" /><Relationship Type="http://schemas.openxmlformats.org/officeDocument/2006/relationships/slide" Target="/ppt/slides/slide13.xml" Id="rId14" /><Relationship Type="http://schemas.openxmlformats.org/officeDocument/2006/relationships/presProps" Target="/ppt/presProps.xml" Id="rId22" /></Relationships>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6199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1.xml" Id="rId2" /><Relationship Type="http://schemas.openxmlformats.org/officeDocument/2006/relationships/notesMaster" Target="/ppt/notesMasters/notesMaster1.xml" Id="rId1" /></Relationships>
</file>

<file path=ppt/notesSlides/_rels/notesSlide10.xml.rels>&#65279;<?xml version="1.0" encoding="utf-8"?><Relationships xmlns="http://schemas.openxmlformats.org/package/2006/relationships"><Relationship Type="http://schemas.openxmlformats.org/officeDocument/2006/relationships/slide" Target="/ppt/slides/slide10.xml" Id="rId2" /><Relationship Type="http://schemas.openxmlformats.org/officeDocument/2006/relationships/notesMaster" Target="/ppt/notesMasters/notesMaster1.xml" Id="rId1" /></Relationships>
</file>

<file path=ppt/notesSlides/_rels/notesSlide11.xml.rels>&#65279;<?xml version="1.0" encoding="utf-8"?><Relationships xmlns="http://schemas.openxmlformats.org/package/2006/relationships"><Relationship Type="http://schemas.openxmlformats.org/officeDocument/2006/relationships/slide" Target="/ppt/slides/slide11.xml" Id="rId2" /><Relationship Type="http://schemas.openxmlformats.org/officeDocument/2006/relationships/notesMaster" Target="/ppt/notesMasters/notesMaster1.xml" Id="rId1" /></Relationships>
</file>

<file path=ppt/notesSlides/_rels/notesSlide12.xml.rels>&#65279;<?xml version="1.0" encoding="utf-8"?><Relationships xmlns="http://schemas.openxmlformats.org/package/2006/relationships"><Relationship Type="http://schemas.openxmlformats.org/officeDocument/2006/relationships/slide" Target="/ppt/slides/slide12.xml" Id="rId2" /><Relationship Type="http://schemas.openxmlformats.org/officeDocument/2006/relationships/notesMaster" Target="/ppt/notesMasters/notesMaster1.xml" Id="rId1" /></Relationships>
</file>

<file path=ppt/notesSlides/_rels/notesSlide13.xml.rels>&#65279;<?xml version="1.0" encoding="utf-8"?><Relationships xmlns="http://schemas.openxmlformats.org/package/2006/relationships"><Relationship Type="http://schemas.openxmlformats.org/officeDocument/2006/relationships/slide" Target="/ppt/slides/slide13.xml" Id="rId2" /><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slide" Target="/ppt/slides/slide2.xml" Id="rId2" /><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slide" Target="/ppt/slides/slide3.xml" Id="rId2" /><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slide" Target="/ppt/slides/slide4.xml" Id="rId2" /><Relationship Type="http://schemas.openxmlformats.org/officeDocument/2006/relationships/notesMaster" Target="/ppt/notesMasters/notesMaster1.xml" Id="rId1" /></Relationships>
</file>

<file path=ppt/notesSlides/_rels/notesSlide5.xml.rels>&#65279;<?xml version="1.0" encoding="utf-8"?><Relationships xmlns="http://schemas.openxmlformats.org/package/2006/relationships"><Relationship Type="http://schemas.openxmlformats.org/officeDocument/2006/relationships/slide" Target="/ppt/slides/slide5.xml" Id="rId2" /><Relationship Type="http://schemas.openxmlformats.org/officeDocument/2006/relationships/notesMaster" Target="/ppt/notesMasters/notesMaster1.xml" Id="rId1" /></Relationships>
</file>

<file path=ppt/notesSlides/_rels/notesSlide6.xml.rels>&#65279;<?xml version="1.0" encoding="utf-8"?><Relationships xmlns="http://schemas.openxmlformats.org/package/2006/relationships"><Relationship Type="http://schemas.openxmlformats.org/officeDocument/2006/relationships/slide" Target="/ppt/slides/slide6.xml" Id="rId2" /><Relationship Type="http://schemas.openxmlformats.org/officeDocument/2006/relationships/notesMaster" Target="/ppt/notesMasters/notesMaster1.xml" Id="rId1" /></Relationships>
</file>

<file path=ppt/notesSlides/_rels/notesSlide7.xml.rels>&#65279;<?xml version="1.0" encoding="utf-8"?><Relationships xmlns="http://schemas.openxmlformats.org/package/2006/relationships"><Relationship Type="http://schemas.openxmlformats.org/officeDocument/2006/relationships/slide" Target="/ppt/slides/slide7.xml" Id="rId2" /><Relationship Type="http://schemas.openxmlformats.org/officeDocument/2006/relationships/notesMaster" Target="/ppt/notesMasters/notesMaster1.xml" Id="rId1" /></Relationships>
</file>

<file path=ppt/notesSlides/_rels/notesSlide8.xml.rels>&#65279;<?xml version="1.0" encoding="utf-8"?><Relationships xmlns="http://schemas.openxmlformats.org/package/2006/relationships"><Relationship Type="http://schemas.openxmlformats.org/officeDocument/2006/relationships/slide" Target="/ppt/slides/slide8.xml" Id="rId2" /><Relationship Type="http://schemas.openxmlformats.org/officeDocument/2006/relationships/notesMaster" Target="/ppt/notesMasters/notesMaster1.xml" Id="rId1" /></Relationships>
</file>

<file path=ppt/notesSlides/_rels/notesSlide9.xml.rels>&#65279;<?xml version="1.0" encoding="utf-8"?><Relationships xmlns="http://schemas.openxmlformats.org/package/2006/relationships"><Relationship Type="http://schemas.openxmlformats.org/officeDocument/2006/relationships/slide" Target="/ppt/slides/slide9.xml" Id="rId2" /><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0.xml.rels>&#65279;<?xml version="1.0" encoding="utf-8"?><Relationships xmlns="http://schemas.openxmlformats.org/package/2006/relationships"><Relationship Type="http://schemas.openxmlformats.org/officeDocument/2006/relationships/image" Target="/ppt/media/image1.png" Id="rId2" /><Relationship Type="http://schemas.openxmlformats.org/officeDocument/2006/relationships/slideMaster" Target="/ppt/slideMasters/slideMaster1.xml" Id="rId1" /><Relationship Type="http://schemas.openxmlformats.org/officeDocument/2006/relationships/image" Target="/ppt/media/image2.png" Id="rId4" /><Relationship Type="http://schemas.openxmlformats.org/officeDocument/2006/relationships/hyperlink" Target="https://gamma.app/?utm_source=made-with-gamma" TargetMode="External" Id="rId3" /></Relationships>
</file>

<file path=ppt/slideLayouts/_rels/slideLayout11.xml.rels>&#65279;<?xml version="1.0" encoding="utf-8"?><Relationships xmlns="http://schemas.openxmlformats.org/package/2006/relationships"><Relationship Type="http://schemas.openxmlformats.org/officeDocument/2006/relationships/image" Target="/ppt/media/image1.png" Id="rId2" /><Relationship Type="http://schemas.openxmlformats.org/officeDocument/2006/relationships/slideMaster" Target="/ppt/slideMasters/slideMaster1.xml" Id="rId1" /><Relationship Type="http://schemas.openxmlformats.org/officeDocument/2006/relationships/image" Target="/ppt/media/image2.png" Id="rId4" /><Relationship Type="http://schemas.openxmlformats.org/officeDocument/2006/relationships/hyperlink" Target="https://gamma.app/?utm_source=made-with-gamma" TargetMode="External" Id="rId3" /></Relationships>
</file>

<file path=ppt/slideLayouts/_rels/slideLayout12.xml.rels>&#65279;<?xml version="1.0" encoding="utf-8"?><Relationships xmlns="http://schemas.openxmlformats.org/package/2006/relationships"><Relationship Type="http://schemas.openxmlformats.org/officeDocument/2006/relationships/image" Target="/ppt/media/image1.png" Id="rId2" /><Relationship Type="http://schemas.openxmlformats.org/officeDocument/2006/relationships/slideMaster" Target="/ppt/slideMasters/slideMaster1.xml" Id="rId1" /><Relationship Type="http://schemas.openxmlformats.org/officeDocument/2006/relationships/image" Target="/ppt/media/image2.png" Id="rId4" /><Relationship Type="http://schemas.openxmlformats.org/officeDocument/2006/relationships/hyperlink" Target="https://gamma.app/?utm_source=made-with-gamma" TargetMode="External" Id="rId3" /></Relationships>
</file>

<file path=ppt/slideLayouts/_rels/slideLayout13.xml.rels>&#65279;<?xml version="1.0" encoding="utf-8"?><Relationships xmlns="http://schemas.openxmlformats.org/package/2006/relationships"><Relationship Type="http://schemas.openxmlformats.org/officeDocument/2006/relationships/image" Target="/ppt/media/image1.png" Id="rId2" /><Relationship Type="http://schemas.openxmlformats.org/officeDocument/2006/relationships/slideMaster" Target="/ppt/slideMasters/slideMaster1.xml" Id="rId1" /><Relationship Type="http://schemas.openxmlformats.org/officeDocument/2006/relationships/image" Target="/ppt/media/image2.png" Id="rId4" /><Relationship Type="http://schemas.openxmlformats.org/officeDocument/2006/relationships/hyperlink" Target="https://gamma.app/?utm_source=made-with-gamma" TargetMode="External" Id="rId3" /></Relationships>
</file>

<file path=ppt/slideLayouts/_rels/slideLayout14.xml.rels>&#65279;<?xml version="1.0" encoding="utf-8"?><Relationships xmlns="http://schemas.openxmlformats.org/package/2006/relationships"><Relationship Type="http://schemas.openxmlformats.org/officeDocument/2006/relationships/image" Target="/ppt/media/image1.png" Id="rId2" /><Relationship Type="http://schemas.openxmlformats.org/officeDocument/2006/relationships/slideMaster" Target="/ppt/slideMasters/slideMaster1.xml" Id="rId1" /><Relationship Type="http://schemas.openxmlformats.org/officeDocument/2006/relationships/image" Target="/ppt/media/image2.png" Id="rId4" /><Relationship Type="http://schemas.openxmlformats.org/officeDocument/2006/relationships/hyperlink" Target="https://gamma.app/?utm_source=made-with-gamma" TargetMode="External" Id="rId3" /></Relationships>
</file>

<file path=ppt/slideLayouts/_rels/slideLayout2.xml.rels>&#65279;<?xml version="1.0" encoding="utf-8"?><Relationships xmlns="http://schemas.openxmlformats.org/package/2006/relationships"><Relationship Type="http://schemas.openxmlformats.org/officeDocument/2006/relationships/image" Target="/ppt/media/image1.png" Id="rId2" /><Relationship Type="http://schemas.openxmlformats.org/officeDocument/2006/relationships/slideMaster" Target="/ppt/slideMasters/slideMaster1.xml" Id="rId1" /><Relationship Type="http://schemas.openxmlformats.org/officeDocument/2006/relationships/image" Target="/ppt/media/image2.png" Id="rId4" /><Relationship Type="http://schemas.openxmlformats.org/officeDocument/2006/relationships/hyperlink" Target="https://gamma.app/?utm_source=made-with-gamma" TargetMode="External" Id="rId3" /></Relationships>
</file>

<file path=ppt/slideLayouts/_rels/slideLayout3.xml.rels>&#65279;<?xml version="1.0" encoding="utf-8"?><Relationships xmlns="http://schemas.openxmlformats.org/package/2006/relationships"><Relationship Type="http://schemas.openxmlformats.org/officeDocument/2006/relationships/image" Target="/ppt/media/image1.png" Id="rId2" /><Relationship Type="http://schemas.openxmlformats.org/officeDocument/2006/relationships/slideMaster" Target="/ppt/slideMasters/slideMaster1.xml" Id="rId1" /><Relationship Type="http://schemas.openxmlformats.org/officeDocument/2006/relationships/image" Target="/ppt/media/image2.png" Id="rId4" /><Relationship Type="http://schemas.openxmlformats.org/officeDocument/2006/relationships/hyperlink" Target="https://gamma.app/?utm_source=made-with-gamma" TargetMode="External" Id="rId3" /></Relationships>
</file>

<file path=ppt/slideLayouts/_rels/slideLayout4.xml.rels>&#65279;<?xml version="1.0" encoding="utf-8"?><Relationships xmlns="http://schemas.openxmlformats.org/package/2006/relationships"><Relationship Type="http://schemas.openxmlformats.org/officeDocument/2006/relationships/image" Target="/ppt/media/image1.png" Id="rId2" /><Relationship Type="http://schemas.openxmlformats.org/officeDocument/2006/relationships/slideMaster" Target="/ppt/slideMasters/slideMaster1.xml" Id="rId1" /><Relationship Type="http://schemas.openxmlformats.org/officeDocument/2006/relationships/image" Target="/ppt/media/image2.png" Id="rId4" /><Relationship Type="http://schemas.openxmlformats.org/officeDocument/2006/relationships/hyperlink" Target="https://gamma.app/?utm_source=made-with-gamma" TargetMode="External" Id="rId3" /></Relationships>
</file>

<file path=ppt/slideLayouts/_rels/slideLayout5.xml.rels>&#65279;<?xml version="1.0" encoding="utf-8"?><Relationships xmlns="http://schemas.openxmlformats.org/package/2006/relationships"><Relationship Type="http://schemas.openxmlformats.org/officeDocument/2006/relationships/image" Target="/ppt/media/image1.png" Id="rId2" /><Relationship Type="http://schemas.openxmlformats.org/officeDocument/2006/relationships/slideMaster" Target="/ppt/slideMasters/slideMaster1.xml" Id="rId1" /><Relationship Type="http://schemas.openxmlformats.org/officeDocument/2006/relationships/image" Target="/ppt/media/image2.png" Id="rId4" /><Relationship Type="http://schemas.openxmlformats.org/officeDocument/2006/relationships/hyperlink" Target="https://gamma.app/?utm_source=made-with-gamma" TargetMode="External" Id="rId3" /></Relationships>
</file>

<file path=ppt/slideLayouts/_rels/slideLayout6.xml.rels>&#65279;<?xml version="1.0" encoding="utf-8"?><Relationships xmlns="http://schemas.openxmlformats.org/package/2006/relationships"><Relationship Type="http://schemas.openxmlformats.org/officeDocument/2006/relationships/image" Target="/ppt/media/image1.png" Id="rId2" /><Relationship Type="http://schemas.openxmlformats.org/officeDocument/2006/relationships/slideMaster" Target="/ppt/slideMasters/slideMaster1.xml" Id="rId1" /><Relationship Type="http://schemas.openxmlformats.org/officeDocument/2006/relationships/image" Target="/ppt/media/image2.png" Id="rId4" /><Relationship Type="http://schemas.openxmlformats.org/officeDocument/2006/relationships/hyperlink" Target="https://gamma.app/?utm_source=made-with-gamma" TargetMode="External" Id="rId3" /></Relationships>
</file>

<file path=ppt/slideLayouts/_rels/slideLayout7.xml.rels>&#65279;<?xml version="1.0" encoding="utf-8"?><Relationships xmlns="http://schemas.openxmlformats.org/package/2006/relationships"><Relationship Type="http://schemas.openxmlformats.org/officeDocument/2006/relationships/image" Target="/ppt/media/image1.png" Id="rId2" /><Relationship Type="http://schemas.openxmlformats.org/officeDocument/2006/relationships/slideMaster" Target="/ppt/slideMasters/slideMaster1.xml" Id="rId1" /><Relationship Type="http://schemas.openxmlformats.org/officeDocument/2006/relationships/image" Target="/ppt/media/image2.png" Id="rId4" /><Relationship Type="http://schemas.openxmlformats.org/officeDocument/2006/relationships/hyperlink" Target="https://gamma.app/?utm_source=made-with-gamma" TargetMode="External" Id="rId3" /></Relationships>
</file>

<file path=ppt/slideLayouts/_rels/slideLayout8.xml.rels>&#65279;<?xml version="1.0" encoding="utf-8"?><Relationships xmlns="http://schemas.openxmlformats.org/package/2006/relationships"><Relationship Type="http://schemas.openxmlformats.org/officeDocument/2006/relationships/image" Target="/ppt/media/image1.png" Id="rId2" /><Relationship Type="http://schemas.openxmlformats.org/officeDocument/2006/relationships/slideMaster" Target="/ppt/slideMasters/slideMaster1.xml" Id="rId1" /><Relationship Type="http://schemas.openxmlformats.org/officeDocument/2006/relationships/image" Target="/ppt/media/image2.png" Id="rId4" /><Relationship Type="http://schemas.openxmlformats.org/officeDocument/2006/relationships/hyperlink" Target="https://gamma.app/?utm_source=made-with-gamma" TargetMode="External" Id="rId3" /></Relationships>
</file>

<file path=ppt/slideLayouts/_rels/slideLayout9.xml.rels>&#65279;<?xml version="1.0" encoding="utf-8"?><Relationships xmlns="http://schemas.openxmlformats.org/package/2006/relationships"><Relationship Type="http://schemas.openxmlformats.org/officeDocument/2006/relationships/image" Target="/ppt/media/image1.png" Id="rId2" /><Relationship Type="http://schemas.openxmlformats.org/officeDocument/2006/relationships/slideMaster" Target="/ppt/slideMasters/slideMaster1.xml" Id="rId1" /><Relationship Type="http://schemas.openxmlformats.org/officeDocument/2006/relationships/image" Target="/ppt/media/image2.png" Id="rId4" /><Relationship Type="http://schemas.openxmlformats.org/officeDocument/2006/relationships/hyperlink" Target="https://gamma.app/?utm_source=made-with-gamma" TargetMode="External" Id="rId3" /></Relationships>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8.xml" Id="rId8" /><Relationship Type="http://schemas.openxmlformats.org/officeDocument/2006/relationships/slideLayout" Target="/ppt/slideLayouts/slideLayout13.xml" Id="rId13" /><Relationship Type="http://schemas.openxmlformats.org/officeDocument/2006/relationships/slideLayout" Target="/ppt/slideLayouts/slideLayout3.xml" Id="rId3" /><Relationship Type="http://schemas.openxmlformats.org/officeDocument/2006/relationships/slideLayout" Target="/ppt/slideLayouts/slideLayout7.xml" Id="rId7" /><Relationship Type="http://schemas.openxmlformats.org/officeDocument/2006/relationships/slideLayout" Target="/ppt/slideLayouts/slideLayout12.xml" Id="rId12" /><Relationship Type="http://schemas.openxmlformats.org/officeDocument/2006/relationships/slideLayout" Target="/ppt/slideLayouts/slideLayout2.xml" Id="rId2" /><Relationship Type="http://schemas.openxmlformats.org/officeDocument/2006/relationships/slideLayout" Target="/ppt/slideLayouts/slideLayout6.xml" Id="rId6" /><Relationship Type="http://schemas.openxmlformats.org/officeDocument/2006/relationships/slideLayout" Target="/ppt/slideLayouts/slideLayout11.xml" Id="rId11" /><Relationship Type="http://schemas.openxmlformats.org/officeDocument/2006/relationships/slideLayout" Target="/ppt/slideLayouts/slideLayout5.xml" Id="rId5" /><Relationship Type="http://schemas.openxmlformats.org/officeDocument/2006/relationships/theme" Target="/ppt/theme/theme1.xml" Id="rId15" /><Relationship Type="http://schemas.openxmlformats.org/officeDocument/2006/relationships/slideLayout" Target="/ppt/slideLayouts/slideLayout10.xml" Id="rId10" /><Relationship Type="http://schemas.openxmlformats.org/officeDocument/2006/relationships/slideLayout" Target="/ppt/slideLayouts/slideLayout4.xml" Id="rId4" /><Relationship Type="http://schemas.openxmlformats.org/officeDocument/2006/relationships/slideLayout" Target="/ppt/slideLayouts/slideLayout9.xml" Id="rId9" /><Relationship Type="http://schemas.openxmlformats.org/officeDocument/2006/relationships/slideLayout" Target="/ppt/slideLayouts/slideLayout14.xml" Id="rId14"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ppt/media/image3.png" Id="rId3" /><Relationship Type="http://schemas.openxmlformats.org/officeDocument/2006/relationships/notesSlide" Target="/ppt/notesSlides/notesSlide1.xml" Id="rId2" /><Relationship Type="http://schemas.openxmlformats.org/officeDocument/2006/relationships/slideLayout" Target="/ppt/slideLayouts/slideLayout2.xml" Id="rId1" /></Relationships>
</file>

<file path=ppt/slides/_rels/slide10.xml.rels>&#65279;<?xml version="1.0" encoding="utf-8"?><Relationships xmlns="http://schemas.openxmlformats.org/package/2006/relationships"><Relationship Type="http://schemas.openxmlformats.org/officeDocument/2006/relationships/notesSlide" Target="/ppt/notesSlides/notesSlide10.xml" Id="rId2" /><Relationship Type="http://schemas.openxmlformats.org/officeDocument/2006/relationships/slideLayout" Target="/ppt/slideLayouts/slideLayout11.xml" Id="rId1" /></Relationships>
</file>

<file path=ppt/slides/_rels/slide11.xml.rels>&#65279;<?xml version="1.0" encoding="utf-8"?><Relationships xmlns="http://schemas.openxmlformats.org/package/2006/relationships"><Relationship Type="http://schemas.openxmlformats.org/officeDocument/2006/relationships/image" Target="/ppt/media/image13.png" Id="rId3" /><Relationship Type="http://schemas.openxmlformats.org/officeDocument/2006/relationships/notesSlide" Target="/ppt/notesSlides/notesSlide11.xml" Id="rId2" /><Relationship Type="http://schemas.openxmlformats.org/officeDocument/2006/relationships/slideLayout" Target="/ppt/slideLayouts/slideLayout12.xml" Id="rId1" /><Relationship Type="http://schemas.openxmlformats.org/officeDocument/2006/relationships/image" Target="/ppt/media/image16.png" Id="rId6" /><Relationship Type="http://schemas.openxmlformats.org/officeDocument/2006/relationships/image" Target="/ppt/media/image15.png" Id="rId5" /><Relationship Type="http://schemas.openxmlformats.org/officeDocument/2006/relationships/image" Target="/ppt/media/image14.png" Id="rId4" /></Relationships>
</file>

<file path=ppt/slides/_rels/slide12.xml.rels>&#65279;<?xml version="1.0" encoding="utf-8"?><Relationships xmlns="http://schemas.openxmlformats.org/package/2006/relationships"><Relationship Type="http://schemas.openxmlformats.org/officeDocument/2006/relationships/notesSlide" Target="/ppt/notesSlides/notesSlide12.xml" Id="rId2" /><Relationship Type="http://schemas.openxmlformats.org/officeDocument/2006/relationships/slideLayout" Target="/ppt/slideLayouts/slideLayout13.xml" Id="rId1" /></Relationships>
</file>

<file path=ppt/slides/_rels/slide13.xml.rels>&#65279;<?xml version="1.0" encoding="utf-8"?><Relationships xmlns="http://schemas.openxmlformats.org/package/2006/relationships"><Relationship Type="http://schemas.openxmlformats.org/officeDocument/2006/relationships/image" Target="/ppt/media/image17.png" Id="rId3" /><Relationship Type="http://schemas.openxmlformats.org/officeDocument/2006/relationships/notesSlide" Target="/ppt/notesSlides/notesSlide13.xml" Id="rId2" /><Relationship Type="http://schemas.openxmlformats.org/officeDocument/2006/relationships/slideLayout" Target="/ppt/slideLayouts/slideLayout14.xml" Id="rId1" /></Relationships>
</file>

<file path=ppt/slides/_rels/slide2.xml.rels>&#65279;<?xml version="1.0" encoding="utf-8"?><Relationships xmlns="http://schemas.openxmlformats.org/package/2006/relationships"><Relationship Type="http://schemas.openxmlformats.org/officeDocument/2006/relationships/notesSlide" Target="/ppt/notesSlides/notesSlide2.xml" Id="rId2" /><Relationship Type="http://schemas.openxmlformats.org/officeDocument/2006/relationships/slideLayout" Target="/ppt/slideLayouts/slideLayout3.xml" Id="rId1" /></Relationships>
</file>

<file path=ppt/slides/_rels/slide3.xml.rels>&#65279;<?xml version="1.0" encoding="utf-8"?><Relationships xmlns="http://schemas.openxmlformats.org/package/2006/relationships"><Relationship Type="http://schemas.openxmlformats.org/officeDocument/2006/relationships/image" Target="/ppt/media/image4.png" Id="rId3" /><Relationship Type="http://schemas.openxmlformats.org/officeDocument/2006/relationships/notesSlide" Target="/ppt/notesSlides/notesSlide3.xml" Id="rId2" /><Relationship Type="http://schemas.openxmlformats.org/officeDocument/2006/relationships/slideLayout" Target="/ppt/slideLayouts/slideLayout4.xml" Id="rId1" /></Relationships>
</file>

<file path=ppt/slides/_rels/slide4.xml.rels>&#65279;<?xml version="1.0" encoding="utf-8"?><Relationships xmlns="http://schemas.openxmlformats.org/package/2006/relationships"><Relationship Type="http://schemas.openxmlformats.org/officeDocument/2006/relationships/image" Target="/ppt/media/image5.png" Id="rId3" /><Relationship Type="http://schemas.openxmlformats.org/officeDocument/2006/relationships/notesSlide" Target="/ppt/notesSlides/notesSlide4.xml" Id="rId2" /><Relationship Type="http://schemas.openxmlformats.org/officeDocument/2006/relationships/slideLayout" Target="/ppt/slideLayouts/slideLayout5.xml" Id="rId1" /><Relationship Type="http://schemas.openxmlformats.org/officeDocument/2006/relationships/image" Target="/ppt/media/image8.png" Id="rId6" /><Relationship Type="http://schemas.openxmlformats.org/officeDocument/2006/relationships/image" Target="/ppt/media/image7.png" Id="rId5" /><Relationship Type="http://schemas.openxmlformats.org/officeDocument/2006/relationships/image" Target="/ppt/media/image6.png" Id="rId4" /></Relationships>
</file>

<file path=ppt/slides/_rels/slide5.xml.rels>&#65279;<?xml version="1.0" encoding="utf-8"?><Relationships xmlns="http://schemas.openxmlformats.org/package/2006/relationships"><Relationship Type="http://schemas.openxmlformats.org/officeDocument/2006/relationships/image" Target="/ppt/media/image9.png" Id="rId3" /><Relationship Type="http://schemas.openxmlformats.org/officeDocument/2006/relationships/notesSlide" Target="/ppt/notesSlides/notesSlide5.xml" Id="rId2" /><Relationship Type="http://schemas.openxmlformats.org/officeDocument/2006/relationships/slideLayout" Target="/ppt/slideLayouts/slideLayout6.xml" Id="rId1" /></Relationships>
</file>

<file path=ppt/slides/_rels/slide6.xml.rels>&#65279;<?xml version="1.0" encoding="utf-8"?><Relationships xmlns="http://schemas.openxmlformats.org/package/2006/relationships"><Relationship Type="http://schemas.openxmlformats.org/officeDocument/2006/relationships/image" Target="/ppt/media/image10.png" Id="rId3" /><Relationship Type="http://schemas.openxmlformats.org/officeDocument/2006/relationships/notesSlide" Target="/ppt/notesSlides/notesSlide6.xml" Id="rId2" /><Relationship Type="http://schemas.openxmlformats.org/officeDocument/2006/relationships/slideLayout" Target="/ppt/slideLayouts/slideLayout7.xml" Id="rId1" /></Relationships>
</file>

<file path=ppt/slides/_rels/slide7.xml.rels>&#65279;<?xml version="1.0" encoding="utf-8"?><Relationships xmlns="http://schemas.openxmlformats.org/package/2006/relationships"><Relationship Type="http://schemas.openxmlformats.org/officeDocument/2006/relationships/image" Target="/ppt/media/image11.png" Id="rId3" /><Relationship Type="http://schemas.openxmlformats.org/officeDocument/2006/relationships/notesSlide" Target="/ppt/notesSlides/notesSlide7.xml" Id="rId2" /><Relationship Type="http://schemas.openxmlformats.org/officeDocument/2006/relationships/slideLayout" Target="/ppt/slideLayouts/slideLayout8.xml" Id="rId1" /></Relationships>
</file>

<file path=ppt/slides/_rels/slide8.xml.rels>&#65279;<?xml version="1.0" encoding="utf-8"?><Relationships xmlns="http://schemas.openxmlformats.org/package/2006/relationships"><Relationship Type="http://schemas.openxmlformats.org/officeDocument/2006/relationships/image" Target="/ppt/media/image12.png" Id="rId3" /><Relationship Type="http://schemas.openxmlformats.org/officeDocument/2006/relationships/notesSlide" Target="/ppt/notesSlides/notesSlide8.xml" Id="rId2" /><Relationship Type="http://schemas.openxmlformats.org/officeDocument/2006/relationships/slideLayout" Target="/ppt/slideLayouts/slideLayout9.xml" Id="rId1" /></Relationships>
</file>

<file path=ppt/slides/_rels/slide9.xml.rels>&#65279;<?xml version="1.0" encoding="utf-8"?><Relationships xmlns="http://schemas.openxmlformats.org/package/2006/relationships"><Relationship Type="http://schemas.openxmlformats.org/officeDocument/2006/relationships/notesSlide" Target="/ppt/notesSlides/notesSlide9.xml" Id="rId2" /><Relationship Type="http://schemas.openxmlformats.org/officeDocument/2006/relationships/slideLayout" Target="/ppt/slideLayouts/slideLayout10.xml" Id="rId1"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67559" y="2039908"/>
            <a:ext cx="7468553" cy="2202873"/>
          </a:xfrm>
          <a:prstGeom prst="rect">
            <a:avLst/>
          </a:prstGeom>
          <a:noFill/>
          <a:ln/>
        </p:spPr>
        <p:txBody>
          <a:bodyPr wrap="square" lIns="0" tIns="0" rIns="0" bIns="0" rtlCol="0" anchor="t"/>
          <a:lstStyle/>
          <a:p>
            <a:pPr marL="0" indent="0" algn="l">
              <a:lnSpc>
                <a:spcPts val="7650"/>
              </a:lnSpc>
              <a:buNone/>
            </a:pPr>
            <a:r>
              <a:rPr lang="en-US" sz="3600" i="1" dirty="0">
                <a:solidFill>
                  <a:srgbClr val="FFFFFF"/>
                </a:solidFill>
                <a:latin typeface="Nunito Semi Bold" pitchFamily="34" charset="0"/>
                <a:ea typeface="Nunito Semi Bold" pitchFamily="34" charset="-122"/>
                <a:cs typeface="Nunito Semi Bold" pitchFamily="34" charset="-120"/>
              </a:rPr>
              <a:t>AI-Powered Diagnostic Chatbot for Rural Healthcare Accessibility</a:t>
            </a:r>
            <a:endParaRPr lang="en-US" sz="3600" i="1" dirty="0"/>
          </a:p>
        </p:txBody>
      </p:sp>
      <p:sp>
        <p:nvSpPr>
          <p:cNvPr id="4" name="Text 1"/>
          <p:cNvSpPr/>
          <p:nvPr/>
        </p:nvSpPr>
        <p:spPr>
          <a:xfrm>
            <a:off x="837724" y="5088255"/>
            <a:ext cx="7468553" cy="2298144"/>
          </a:xfrm>
          <a:prstGeom prst="rect">
            <a:avLst/>
          </a:prstGeom>
          <a:noFill/>
          <a:ln/>
        </p:spPr>
        <p:txBody>
          <a:bodyPr wrap="square" lIns="0" tIns="0" rIns="0" bIns="0" rtlCol="0" anchor="t"/>
          <a:lstStyle/>
          <a:p>
            <a:pPr marL="0" indent="0" algn="l">
              <a:lnSpc>
                <a:spcPts val="3000"/>
              </a:lnSpc>
              <a:buNone/>
            </a:pPr>
            <a:endParaRPr lang="en-US" sz="1850" dirty="0"/>
          </a:p>
        </p:txBody>
      </p:sp>
      <p:sp>
        <p:nvSpPr>
          <p:cNvPr id="5" name="TextBox 4">
            <a:extLst>
              <a:ext uri="{FF2B5EF4-FFF2-40B4-BE49-F238E27FC236}">
                <a16:creationId xmlns:a16="http://schemas.microsoft.com/office/drawing/2014/main" id="{45978F70-A577-D51D-C120-ADE8E76549FC}"/>
              </a:ext>
            </a:extLst>
          </p:cNvPr>
          <p:cNvSpPr txBox="1"/>
          <p:nvPr/>
        </p:nvSpPr>
        <p:spPr>
          <a:xfrm>
            <a:off x="338960" y="1321396"/>
            <a:ext cx="4773367" cy="861774"/>
          </a:xfrm>
          <a:prstGeom prst="rect">
            <a:avLst/>
          </a:prstGeom>
          <a:noFill/>
        </p:spPr>
        <p:txBody>
          <a:bodyPr wrap="square" rtlCol="0">
            <a:spAutoFit/>
          </a:bodyPr>
          <a:lstStyle/>
          <a:p>
            <a:r>
              <a:rPr lang="en-US" sz="5000" b="1" dirty="0" err="1">
                <a:solidFill>
                  <a:schemeClr val="bg1"/>
                </a:solidFill>
                <a:latin typeface="Bookman Old Style" panose="02050604050505020204" pitchFamily="18" charset="0"/>
              </a:rPr>
              <a:t>SwasthyaBot</a:t>
            </a:r>
            <a:r>
              <a:rPr lang="en-US" sz="5000" b="1" dirty="0">
                <a:solidFill>
                  <a:schemeClr val="bg1"/>
                </a:solidFill>
                <a:latin typeface="Bookman Old Style" panose="02050604050505020204" pitchFamily="18" charset="0"/>
              </a:rPr>
              <a:t>:</a:t>
            </a:r>
          </a:p>
        </p:txBody>
      </p:sp>
      <p:sp>
        <p:nvSpPr>
          <p:cNvPr id="6" name="TextBox 5">
            <a:extLst>
              <a:ext uri="{FF2B5EF4-FFF2-40B4-BE49-F238E27FC236}">
                <a16:creationId xmlns:a16="http://schemas.microsoft.com/office/drawing/2014/main" id="{7FC9771C-30A5-6078-267E-16CB70A2E980}"/>
              </a:ext>
            </a:extLst>
          </p:cNvPr>
          <p:cNvSpPr txBox="1"/>
          <p:nvPr/>
        </p:nvSpPr>
        <p:spPr>
          <a:xfrm>
            <a:off x="2725643" y="5088255"/>
            <a:ext cx="6141028" cy="2431435"/>
          </a:xfrm>
          <a:prstGeom prst="rect">
            <a:avLst/>
          </a:prstGeom>
          <a:noFill/>
        </p:spPr>
        <p:txBody>
          <a:bodyPr wrap="square" rtlCol="0">
            <a:spAutoFit/>
          </a:bodyPr>
          <a:lstStyle/>
          <a:p>
            <a:r>
              <a:rPr lang="en-US" sz="2800" dirty="0">
                <a:solidFill>
                  <a:schemeClr val="bg1"/>
                </a:solidFill>
                <a:latin typeface="Bookman Old Style" panose="02050604050505020204" pitchFamily="18" charset="0"/>
              </a:rPr>
              <a:t>TEAM_16 MEMBERS:</a:t>
            </a:r>
          </a:p>
          <a:p>
            <a:r>
              <a:rPr lang="en-US" sz="1200" dirty="0">
                <a:solidFill>
                  <a:schemeClr val="bg1"/>
                </a:solidFill>
                <a:latin typeface="Bookman Old Style" panose="02050604050505020204" pitchFamily="18" charset="0"/>
              </a:rPr>
              <a:t>…………………………………………………………………</a:t>
            </a:r>
            <a:br>
              <a:rPr lang="en-US" sz="2800" dirty="0">
                <a:solidFill>
                  <a:schemeClr val="bg1"/>
                </a:solidFill>
                <a:latin typeface="Bookman Old Style" panose="02050604050505020204" pitchFamily="18" charset="0"/>
              </a:rPr>
            </a:br>
            <a:r>
              <a:rPr lang="en-US" sz="2800" dirty="0">
                <a:solidFill>
                  <a:schemeClr val="bg1"/>
                </a:solidFill>
                <a:latin typeface="Bookman Old Style" panose="02050604050505020204" pitchFamily="18" charset="0"/>
              </a:rPr>
              <a:t>  RAJDEEP PATNAIK</a:t>
            </a:r>
          </a:p>
          <a:p>
            <a:r>
              <a:rPr lang="en-US" sz="2800" dirty="0">
                <a:solidFill>
                  <a:schemeClr val="bg1"/>
                </a:solidFill>
                <a:latin typeface="Bookman Old Style" panose="02050604050505020204" pitchFamily="18" charset="0"/>
              </a:rPr>
              <a:t>   ABINASH PANDA</a:t>
            </a:r>
          </a:p>
          <a:p>
            <a:r>
              <a:rPr lang="en-US" sz="2800" dirty="0">
                <a:solidFill>
                  <a:schemeClr val="bg1"/>
                </a:solidFill>
                <a:latin typeface="Bookman Old Style" panose="02050604050505020204" pitchFamily="18" charset="0"/>
              </a:rPr>
              <a:t>   ARPIT PRADHAN</a:t>
            </a:r>
          </a:p>
          <a:p>
            <a:r>
              <a:rPr lang="en-US" sz="2800" dirty="0">
                <a:solidFill>
                  <a:schemeClr val="bg1"/>
                </a:solidFill>
                <a:latin typeface="Bookman Old Style" panose="02050604050505020204" pitchFamily="18" charset="0"/>
              </a:rPr>
              <a:t>     ANMOL SAHU</a:t>
            </a:r>
            <a:r>
              <a:rPr lang="en-US" sz="2800" dirty="0">
                <a:latin typeface="Bookman Old Style" panose="02050604050505020204" pitchFamily="18" charset="0"/>
              </a:rPr>
              <a:t> </a:t>
            </a:r>
          </a:p>
        </p:txBody>
      </p:sp>
      <p:sp>
        <p:nvSpPr>
          <p:cNvPr id="8" name="TextBox 7">
            <a:extLst>
              <a:ext uri="{FF2B5EF4-FFF2-40B4-BE49-F238E27FC236}">
                <a16:creationId xmlns:a16="http://schemas.microsoft.com/office/drawing/2014/main" id="{F8E1A77F-47DC-8A43-79BC-A697D35D4426}"/>
              </a:ext>
            </a:extLst>
          </p:cNvPr>
          <p:cNvSpPr txBox="1"/>
          <p:nvPr/>
        </p:nvSpPr>
        <p:spPr>
          <a:xfrm>
            <a:off x="3241962" y="65948"/>
            <a:ext cx="4468093" cy="523220"/>
          </a:xfrm>
          <a:prstGeom prst="rect">
            <a:avLst/>
          </a:prstGeom>
          <a:noFill/>
        </p:spPr>
        <p:txBody>
          <a:bodyPr wrap="square">
            <a:spAutoFit/>
          </a:bodyPr>
          <a:lstStyle/>
          <a:p>
            <a:pPr algn="ctr"/>
            <a:r>
              <a:rPr lang="en-US" sz="2800" b="1" i="0" dirty="0">
                <a:solidFill>
                  <a:srgbClr val="8B5CF6"/>
                </a:solidFill>
                <a:effectLst/>
                <a:latin typeface="Bookman Old Style" panose="02050604050505020204" pitchFamily="18" charset="0"/>
              </a:rPr>
              <a:t>LEARNATHON 4.0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1468755"/>
            <a:ext cx="8897183" cy="971550"/>
          </a:xfrm>
          <a:prstGeom prst="rect">
            <a:avLst/>
          </a:prstGeom>
          <a:noFill/>
          <a:ln/>
        </p:spPr>
        <p:txBody>
          <a:bodyPr wrap="none" lIns="0" tIns="0" rIns="0" bIns="0" rtlCol="0" anchor="t"/>
          <a:lstStyle/>
          <a:p>
            <a:pPr marL="0" indent="0" algn="l">
              <a:lnSpc>
                <a:spcPts val="7650"/>
              </a:lnSpc>
              <a:buNone/>
            </a:pPr>
            <a:r>
              <a:rPr lang="en-US" sz="6100" dirty="0">
                <a:solidFill>
                  <a:srgbClr val="FFFFFF"/>
                </a:solidFill>
                <a:latin typeface="Nunito Semi Bold" pitchFamily="34" charset="0"/>
                <a:ea typeface="Nunito Semi Bold" pitchFamily="34" charset="-122"/>
                <a:cs typeface="Nunito Semi Bold" pitchFamily="34" charset="-120"/>
              </a:rPr>
              <a:t>Identify the Stakeholders</a:t>
            </a:r>
            <a:endParaRPr lang="en-US" sz="6100" dirty="0"/>
          </a:p>
        </p:txBody>
      </p:sp>
      <p:sp>
        <p:nvSpPr>
          <p:cNvPr id="3" name="Shape 1"/>
          <p:cNvSpPr/>
          <p:nvPr/>
        </p:nvSpPr>
        <p:spPr>
          <a:xfrm>
            <a:off x="837724" y="2919055"/>
            <a:ext cx="6357818" cy="1801177"/>
          </a:xfrm>
          <a:prstGeom prst="roundRect">
            <a:avLst>
              <a:gd name="adj" fmla="val 19935"/>
            </a:avLst>
          </a:prstGeom>
          <a:solidFill>
            <a:srgbClr val="00002E">
              <a:alpha val="75000"/>
            </a:srgbClr>
          </a:solidFill>
          <a:ln w="30480">
            <a:solidFill>
              <a:srgbClr val="F2B42D"/>
            </a:solidFill>
            <a:prstDash val="solid"/>
          </a:ln>
        </p:spPr>
      </p:sp>
      <p:sp>
        <p:nvSpPr>
          <p:cNvPr id="4" name="Text 2"/>
          <p:cNvSpPr/>
          <p:nvPr/>
        </p:nvSpPr>
        <p:spPr>
          <a:xfrm>
            <a:off x="1107519" y="318885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Rural Residents</a:t>
            </a:r>
            <a:endParaRPr lang="en-US" sz="2200" dirty="0"/>
          </a:p>
        </p:txBody>
      </p:sp>
      <p:sp>
        <p:nvSpPr>
          <p:cNvPr id="5" name="Text 3"/>
          <p:cNvSpPr/>
          <p:nvPr/>
        </p:nvSpPr>
        <p:spPr>
          <a:xfrm>
            <a:off x="1107519" y="3684389"/>
            <a:ext cx="5818227"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The primary beneficiaries who will use the chatbot for preliminary health assessments and referrals.</a:t>
            </a:r>
            <a:endParaRPr lang="en-US" sz="1850" dirty="0"/>
          </a:p>
        </p:txBody>
      </p:sp>
      <p:sp>
        <p:nvSpPr>
          <p:cNvPr id="6" name="Shape 4"/>
          <p:cNvSpPr/>
          <p:nvPr/>
        </p:nvSpPr>
        <p:spPr>
          <a:xfrm>
            <a:off x="7434858" y="2919055"/>
            <a:ext cx="6357818" cy="1801177"/>
          </a:xfrm>
          <a:prstGeom prst="roundRect">
            <a:avLst>
              <a:gd name="adj" fmla="val 19935"/>
            </a:avLst>
          </a:prstGeom>
          <a:solidFill>
            <a:srgbClr val="00002E">
              <a:alpha val="75000"/>
            </a:srgbClr>
          </a:solidFill>
          <a:ln w="30480">
            <a:solidFill>
              <a:srgbClr val="D7425E"/>
            </a:solidFill>
            <a:prstDash val="solid"/>
          </a:ln>
        </p:spPr>
      </p:sp>
      <p:sp>
        <p:nvSpPr>
          <p:cNvPr id="7" name="Text 5"/>
          <p:cNvSpPr/>
          <p:nvPr/>
        </p:nvSpPr>
        <p:spPr>
          <a:xfrm>
            <a:off x="7704653" y="318885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Medical Practitioners</a:t>
            </a:r>
            <a:endParaRPr lang="en-US" sz="2200" dirty="0"/>
          </a:p>
        </p:txBody>
      </p:sp>
      <p:sp>
        <p:nvSpPr>
          <p:cNvPr id="8" name="Text 6"/>
          <p:cNvSpPr/>
          <p:nvPr/>
        </p:nvSpPr>
        <p:spPr>
          <a:xfrm>
            <a:off x="7704653" y="3684389"/>
            <a:ext cx="5818227"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Doctors and specialists in urban centers who will receive referrals and provide advanced care.</a:t>
            </a:r>
            <a:endParaRPr lang="en-US" sz="1850" dirty="0"/>
          </a:p>
        </p:txBody>
      </p:sp>
      <p:sp>
        <p:nvSpPr>
          <p:cNvPr id="9" name="Shape 7"/>
          <p:cNvSpPr/>
          <p:nvPr/>
        </p:nvSpPr>
        <p:spPr>
          <a:xfrm>
            <a:off x="837724" y="4959548"/>
            <a:ext cx="6357818" cy="1801177"/>
          </a:xfrm>
          <a:prstGeom prst="roundRect">
            <a:avLst>
              <a:gd name="adj" fmla="val 19935"/>
            </a:avLst>
          </a:prstGeom>
          <a:solidFill>
            <a:srgbClr val="00002E">
              <a:alpha val="75000"/>
            </a:srgbClr>
          </a:solidFill>
          <a:ln w="30480">
            <a:solidFill>
              <a:srgbClr val="DD785E"/>
            </a:solidFill>
            <a:prstDash val="solid"/>
          </a:ln>
        </p:spPr>
      </p:sp>
      <p:sp>
        <p:nvSpPr>
          <p:cNvPr id="10" name="Text 8"/>
          <p:cNvSpPr/>
          <p:nvPr/>
        </p:nvSpPr>
        <p:spPr>
          <a:xfrm>
            <a:off x="1107519" y="5229344"/>
            <a:ext cx="3261122"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Healthcare Organizations</a:t>
            </a:r>
            <a:endParaRPr lang="en-US" sz="2200" dirty="0"/>
          </a:p>
        </p:txBody>
      </p:sp>
      <p:sp>
        <p:nvSpPr>
          <p:cNvPr id="11" name="Text 9"/>
          <p:cNvSpPr/>
          <p:nvPr/>
        </p:nvSpPr>
        <p:spPr>
          <a:xfrm>
            <a:off x="1107519" y="5724882"/>
            <a:ext cx="5818227"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Government and non-government bodies involved in public health initiatives and policy-making.</a:t>
            </a:r>
            <a:endParaRPr lang="en-US" sz="1850" dirty="0"/>
          </a:p>
        </p:txBody>
      </p:sp>
      <p:sp>
        <p:nvSpPr>
          <p:cNvPr id="12" name="Shape 10"/>
          <p:cNvSpPr/>
          <p:nvPr/>
        </p:nvSpPr>
        <p:spPr>
          <a:xfrm>
            <a:off x="7434858" y="4959548"/>
            <a:ext cx="6357818" cy="1801177"/>
          </a:xfrm>
          <a:prstGeom prst="roundRect">
            <a:avLst>
              <a:gd name="adj" fmla="val 19935"/>
            </a:avLst>
          </a:prstGeom>
          <a:solidFill>
            <a:srgbClr val="00002E">
              <a:alpha val="75000"/>
            </a:srgbClr>
          </a:solidFill>
          <a:ln w="30480">
            <a:solidFill>
              <a:srgbClr val="48A8E2"/>
            </a:solidFill>
            <a:prstDash val="solid"/>
          </a:ln>
        </p:spPr>
      </p:sp>
      <p:sp>
        <p:nvSpPr>
          <p:cNvPr id="13" name="Text 11"/>
          <p:cNvSpPr/>
          <p:nvPr/>
        </p:nvSpPr>
        <p:spPr>
          <a:xfrm>
            <a:off x="7704653" y="5229344"/>
            <a:ext cx="3004423"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Technology Developers</a:t>
            </a:r>
            <a:endParaRPr lang="en-US" sz="2200" dirty="0"/>
          </a:p>
        </p:txBody>
      </p:sp>
      <p:sp>
        <p:nvSpPr>
          <p:cNvPr id="14" name="Text 12"/>
          <p:cNvSpPr/>
          <p:nvPr/>
        </p:nvSpPr>
        <p:spPr>
          <a:xfrm>
            <a:off x="7704653" y="5724882"/>
            <a:ext cx="5818227"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The team responsible for designing, developing, and maintaining the AI chatbot platform.</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30448" y="1005602"/>
            <a:ext cx="11928277" cy="847130"/>
          </a:xfrm>
          <a:prstGeom prst="rect">
            <a:avLst/>
          </a:prstGeom>
          <a:noFill/>
          <a:ln/>
        </p:spPr>
        <p:txBody>
          <a:bodyPr wrap="none" lIns="0" tIns="0" rIns="0" bIns="0" rtlCol="0" anchor="t"/>
          <a:lstStyle/>
          <a:p>
            <a:pPr marL="0" indent="0" algn="l">
              <a:lnSpc>
                <a:spcPts val="6650"/>
              </a:lnSpc>
              <a:buNone/>
            </a:pPr>
            <a:r>
              <a:rPr lang="en-US" sz="5300" dirty="0">
                <a:solidFill>
                  <a:srgbClr val="FFFFFF"/>
                </a:solidFill>
                <a:latin typeface="Nunito Semi Bold" pitchFamily="34" charset="0"/>
                <a:ea typeface="Nunito Semi Bold" pitchFamily="34" charset="-122"/>
                <a:cs typeface="Nunito Semi Bold" pitchFamily="34" charset="-120"/>
              </a:rPr>
              <a:t>Challenges Faced by Key Stakeholders</a:t>
            </a:r>
            <a:endParaRPr lang="en-US" sz="5300" dirty="0"/>
          </a:p>
        </p:txBody>
      </p:sp>
      <p:pic>
        <p:nvPicPr>
          <p:cNvPr id="3" name="Image 0" descr="preencoded.png"/>
          <p:cNvPicPr>
            <a:picLocks noChangeAspect="1"/>
          </p:cNvPicPr>
          <p:nvPr/>
        </p:nvPicPr>
        <p:blipFill>
          <a:blip r:embed="rId3"/>
          <a:stretch>
            <a:fillRect/>
          </a:stretch>
        </p:blipFill>
        <p:spPr>
          <a:xfrm>
            <a:off x="730448" y="2270046"/>
            <a:ext cx="521732" cy="521732"/>
          </a:xfrm>
          <a:prstGeom prst="rect">
            <a:avLst/>
          </a:prstGeom>
        </p:spPr>
      </p:pic>
      <p:sp>
        <p:nvSpPr>
          <p:cNvPr id="4" name="Text 1"/>
          <p:cNvSpPr/>
          <p:nvPr/>
        </p:nvSpPr>
        <p:spPr>
          <a:xfrm>
            <a:off x="730448" y="3052643"/>
            <a:ext cx="2455307" cy="306824"/>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Rural Residents</a:t>
            </a:r>
            <a:endParaRPr lang="en-US" sz="1900" dirty="0"/>
          </a:p>
        </p:txBody>
      </p:sp>
      <p:sp>
        <p:nvSpPr>
          <p:cNvPr id="5" name="Text 2"/>
          <p:cNvSpPr/>
          <p:nvPr/>
        </p:nvSpPr>
        <p:spPr>
          <a:xfrm>
            <a:off x="730448" y="3484602"/>
            <a:ext cx="6454259" cy="1001554"/>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Limited access to healthcare, delayed diagnoses due to remoteness, high travel costs, and language barriers often prevent timely medical interventions and lead to poorer health outcomes.</a:t>
            </a:r>
            <a:endParaRPr lang="en-US" sz="1600" dirty="0"/>
          </a:p>
        </p:txBody>
      </p:sp>
      <p:pic>
        <p:nvPicPr>
          <p:cNvPr id="6" name="Image 1" descr="preencoded.png"/>
          <p:cNvPicPr>
            <a:picLocks noChangeAspect="1"/>
          </p:cNvPicPr>
          <p:nvPr/>
        </p:nvPicPr>
        <p:blipFill>
          <a:blip r:embed="rId4"/>
          <a:stretch>
            <a:fillRect/>
          </a:stretch>
        </p:blipFill>
        <p:spPr>
          <a:xfrm>
            <a:off x="7445573" y="2270046"/>
            <a:ext cx="521732" cy="521732"/>
          </a:xfrm>
          <a:prstGeom prst="rect">
            <a:avLst/>
          </a:prstGeom>
        </p:spPr>
      </p:pic>
      <p:sp>
        <p:nvSpPr>
          <p:cNvPr id="7" name="Text 3"/>
          <p:cNvSpPr/>
          <p:nvPr/>
        </p:nvSpPr>
        <p:spPr>
          <a:xfrm>
            <a:off x="7445573" y="3052643"/>
            <a:ext cx="2455307" cy="306824"/>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Medical Practitioners</a:t>
            </a:r>
            <a:endParaRPr lang="en-US" sz="1900" dirty="0"/>
          </a:p>
        </p:txBody>
      </p:sp>
      <p:sp>
        <p:nvSpPr>
          <p:cNvPr id="8" name="Text 4"/>
          <p:cNvSpPr/>
          <p:nvPr/>
        </p:nvSpPr>
        <p:spPr>
          <a:xfrm>
            <a:off x="7445573" y="3484602"/>
            <a:ext cx="6454378" cy="1001554"/>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Overburdened by patient volume from vast geographical areas, lack of detailed patient history or pre-screened information, and the challenge of managing follow-up care for remote patients.</a:t>
            </a:r>
            <a:endParaRPr lang="en-US" sz="1600" dirty="0"/>
          </a:p>
        </p:txBody>
      </p:sp>
      <p:pic>
        <p:nvPicPr>
          <p:cNvPr id="9" name="Image 2" descr="preencoded.png"/>
          <p:cNvPicPr>
            <a:picLocks noChangeAspect="1"/>
          </p:cNvPicPr>
          <p:nvPr/>
        </p:nvPicPr>
        <p:blipFill>
          <a:blip r:embed="rId5"/>
          <a:stretch>
            <a:fillRect/>
          </a:stretch>
        </p:blipFill>
        <p:spPr>
          <a:xfrm>
            <a:off x="730448" y="5007888"/>
            <a:ext cx="521732" cy="521732"/>
          </a:xfrm>
          <a:prstGeom prst="rect">
            <a:avLst/>
          </a:prstGeom>
        </p:spPr>
      </p:pic>
      <p:sp>
        <p:nvSpPr>
          <p:cNvPr id="10" name="Text 5"/>
          <p:cNvSpPr/>
          <p:nvPr/>
        </p:nvSpPr>
        <p:spPr>
          <a:xfrm>
            <a:off x="730448" y="5790486"/>
            <a:ext cx="2844522" cy="306824"/>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Healthcare Organizations</a:t>
            </a:r>
            <a:endParaRPr lang="en-US" sz="1900" dirty="0"/>
          </a:p>
        </p:txBody>
      </p:sp>
      <p:sp>
        <p:nvSpPr>
          <p:cNvPr id="11" name="Text 6"/>
          <p:cNvSpPr/>
          <p:nvPr/>
        </p:nvSpPr>
        <p:spPr>
          <a:xfrm>
            <a:off x="730448" y="6222444"/>
            <a:ext cx="6454259" cy="1001554"/>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Difficulty in collecting accurate health data for policy formulation, inefficient resource allocation, and the challenge of effectively reaching and providing services to scattered rural populations.</a:t>
            </a:r>
            <a:endParaRPr lang="en-US" sz="1600" dirty="0"/>
          </a:p>
        </p:txBody>
      </p:sp>
      <p:pic>
        <p:nvPicPr>
          <p:cNvPr id="12" name="Image 3" descr="preencoded.png"/>
          <p:cNvPicPr>
            <a:picLocks noChangeAspect="1"/>
          </p:cNvPicPr>
          <p:nvPr/>
        </p:nvPicPr>
        <p:blipFill>
          <a:blip r:embed="rId6"/>
          <a:stretch>
            <a:fillRect/>
          </a:stretch>
        </p:blipFill>
        <p:spPr>
          <a:xfrm>
            <a:off x="7445573" y="5007888"/>
            <a:ext cx="521732" cy="521732"/>
          </a:xfrm>
          <a:prstGeom prst="rect">
            <a:avLst/>
          </a:prstGeom>
        </p:spPr>
      </p:pic>
      <p:sp>
        <p:nvSpPr>
          <p:cNvPr id="13" name="Text 7"/>
          <p:cNvSpPr/>
          <p:nvPr/>
        </p:nvSpPr>
        <p:spPr>
          <a:xfrm>
            <a:off x="7445573" y="5790486"/>
            <a:ext cx="2620566" cy="306824"/>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Technology Developers</a:t>
            </a:r>
            <a:endParaRPr lang="en-US" sz="1900" dirty="0"/>
          </a:p>
        </p:txBody>
      </p:sp>
      <p:sp>
        <p:nvSpPr>
          <p:cNvPr id="14" name="Text 8"/>
          <p:cNvSpPr/>
          <p:nvPr/>
        </p:nvSpPr>
        <p:spPr>
          <a:xfrm>
            <a:off x="7445573" y="6222444"/>
            <a:ext cx="6454378" cy="1001554"/>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Ensuring the chatbot's accessibility on basic mobile devices, achieving high AI diagnostic accuracy in diverse cases, maintaining data privacy, and scaling the platform to serve a large, varied user base.</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37724" y="1253847"/>
            <a:ext cx="9686806" cy="971550"/>
          </a:xfrm>
          <a:prstGeom prst="rect">
            <a:avLst/>
          </a:prstGeom>
          <a:noFill/>
          <a:ln/>
        </p:spPr>
        <p:txBody>
          <a:bodyPr wrap="none" lIns="0" tIns="0" rIns="0" bIns="0" rtlCol="0" anchor="t"/>
          <a:lstStyle/>
          <a:p>
            <a:pPr marL="0" indent="0" algn="l">
              <a:lnSpc>
                <a:spcPts val="7650"/>
              </a:lnSpc>
              <a:buNone/>
            </a:pPr>
            <a:r>
              <a:rPr lang="en-US" sz="6100" dirty="0">
                <a:solidFill>
                  <a:srgbClr val="FFFFFF"/>
                </a:solidFill>
                <a:latin typeface="Nunito Semi Bold" pitchFamily="34" charset="0"/>
                <a:ea typeface="Nunito Semi Bold" pitchFamily="34" charset="-122"/>
                <a:cs typeface="Nunito Semi Bold" pitchFamily="34" charset="-120"/>
              </a:rPr>
              <a:t>Key Performance Indicators</a:t>
            </a:r>
            <a:endParaRPr lang="en-US" sz="6100" dirty="0"/>
          </a:p>
        </p:txBody>
      </p:sp>
      <p:sp>
        <p:nvSpPr>
          <p:cNvPr id="3" name="Text 1"/>
          <p:cNvSpPr/>
          <p:nvPr/>
        </p:nvSpPr>
        <p:spPr>
          <a:xfrm>
            <a:off x="837724" y="2704148"/>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To measure the success and impact of the AI-powered diagnostic chatbot, we will track specific Key Performance Indicators (KPIs) focused on reach, effectiveness, and user satisfaction.</a:t>
            </a:r>
            <a:endParaRPr lang="en-US" sz="1850" dirty="0"/>
          </a:p>
        </p:txBody>
      </p:sp>
      <p:sp>
        <p:nvSpPr>
          <p:cNvPr id="4" name="Text 2"/>
          <p:cNvSpPr/>
          <p:nvPr/>
        </p:nvSpPr>
        <p:spPr>
          <a:xfrm>
            <a:off x="837724" y="3859054"/>
            <a:ext cx="3014305" cy="789861"/>
          </a:xfrm>
          <a:prstGeom prst="rect">
            <a:avLst/>
          </a:prstGeom>
          <a:noFill/>
          <a:ln/>
        </p:spPr>
        <p:txBody>
          <a:bodyPr wrap="none" lIns="0" tIns="0" rIns="0" bIns="0" rtlCol="0" anchor="t"/>
          <a:lstStyle/>
          <a:p>
            <a:pPr marL="0" indent="0" algn="ctr">
              <a:lnSpc>
                <a:spcPts val="6200"/>
              </a:lnSpc>
              <a:buNone/>
            </a:pPr>
            <a:r>
              <a:rPr lang="en-US" sz="6200" dirty="0">
                <a:solidFill>
                  <a:srgbClr val="FFFFFF"/>
                </a:solidFill>
                <a:latin typeface="Nunito Semi Bold" pitchFamily="34" charset="0"/>
                <a:ea typeface="Nunito Semi Bold" pitchFamily="34" charset="-122"/>
                <a:cs typeface="Nunito Semi Bold" pitchFamily="34" charset="-120"/>
              </a:rPr>
              <a:t>500K</a:t>
            </a:r>
            <a:endParaRPr lang="en-US" sz="6200" dirty="0"/>
          </a:p>
        </p:txBody>
      </p:sp>
      <p:sp>
        <p:nvSpPr>
          <p:cNvPr id="5" name="Text 3"/>
          <p:cNvSpPr/>
          <p:nvPr/>
        </p:nvSpPr>
        <p:spPr>
          <a:xfrm>
            <a:off x="936784" y="4947999"/>
            <a:ext cx="2816185" cy="351949"/>
          </a:xfrm>
          <a:prstGeom prst="rect">
            <a:avLst/>
          </a:prstGeom>
          <a:noFill/>
          <a:ln/>
        </p:spPr>
        <p:txBody>
          <a:bodyPr wrap="none" lIns="0" tIns="0" rIns="0" bIns="0" rtlCol="0" anchor="t"/>
          <a:lstStyle/>
          <a:p>
            <a:pPr marL="0" indent="0" algn="ctr">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Active Users</a:t>
            </a:r>
            <a:endParaRPr lang="en-US" sz="2200" dirty="0"/>
          </a:p>
        </p:txBody>
      </p:sp>
      <p:sp>
        <p:nvSpPr>
          <p:cNvPr id="6" name="Text 4"/>
          <p:cNvSpPr/>
          <p:nvPr/>
        </p:nvSpPr>
        <p:spPr>
          <a:xfrm>
            <a:off x="837724" y="5443537"/>
            <a:ext cx="3014305" cy="1532096"/>
          </a:xfrm>
          <a:prstGeom prst="rect">
            <a:avLst/>
          </a:prstGeom>
          <a:noFill/>
          <a:ln/>
        </p:spPr>
        <p:txBody>
          <a:bodyPr wrap="square" lIns="0" tIns="0" rIns="0" bIns="0" rtlCol="0" anchor="t"/>
          <a:lstStyle/>
          <a:p>
            <a:pPr marL="0" indent="0" algn="ctr">
              <a:lnSpc>
                <a:spcPts val="3000"/>
              </a:lnSpc>
              <a:buNone/>
            </a:pPr>
            <a:r>
              <a:rPr lang="en-US" sz="1850" dirty="0">
                <a:solidFill>
                  <a:srgbClr val="FFFFFF"/>
                </a:solidFill>
                <a:latin typeface="PT Sans" pitchFamily="34" charset="0"/>
                <a:ea typeface="PT Sans" pitchFamily="34" charset="-122"/>
                <a:cs typeface="PT Sans" pitchFamily="34" charset="-120"/>
              </a:rPr>
              <a:t>Targeting half a million active users within the first year of operation in rural India.</a:t>
            </a:r>
            <a:endParaRPr lang="en-US" sz="1850" dirty="0"/>
          </a:p>
        </p:txBody>
      </p:sp>
      <p:sp>
        <p:nvSpPr>
          <p:cNvPr id="7" name="Text 5"/>
          <p:cNvSpPr/>
          <p:nvPr/>
        </p:nvSpPr>
        <p:spPr>
          <a:xfrm>
            <a:off x="4151233" y="3859054"/>
            <a:ext cx="3014305" cy="789861"/>
          </a:xfrm>
          <a:prstGeom prst="rect">
            <a:avLst/>
          </a:prstGeom>
          <a:noFill/>
          <a:ln/>
        </p:spPr>
        <p:txBody>
          <a:bodyPr wrap="none" lIns="0" tIns="0" rIns="0" bIns="0" rtlCol="0" anchor="t"/>
          <a:lstStyle/>
          <a:p>
            <a:pPr marL="0" indent="0" algn="ctr">
              <a:lnSpc>
                <a:spcPts val="6200"/>
              </a:lnSpc>
              <a:buNone/>
            </a:pPr>
            <a:r>
              <a:rPr lang="en-US" sz="6200" dirty="0">
                <a:solidFill>
                  <a:srgbClr val="FFFFFF"/>
                </a:solidFill>
                <a:latin typeface="Nunito Semi Bold" pitchFamily="34" charset="0"/>
                <a:ea typeface="Nunito Semi Bold" pitchFamily="34" charset="-122"/>
                <a:cs typeface="Nunito Semi Bold" pitchFamily="34" charset="-120"/>
              </a:rPr>
              <a:t>90%</a:t>
            </a:r>
            <a:endParaRPr lang="en-US" sz="6200" dirty="0"/>
          </a:p>
        </p:txBody>
      </p:sp>
      <p:sp>
        <p:nvSpPr>
          <p:cNvPr id="8" name="Text 6"/>
          <p:cNvSpPr/>
          <p:nvPr/>
        </p:nvSpPr>
        <p:spPr>
          <a:xfrm>
            <a:off x="4250293" y="4947999"/>
            <a:ext cx="2816185" cy="351949"/>
          </a:xfrm>
          <a:prstGeom prst="rect">
            <a:avLst/>
          </a:prstGeom>
          <a:noFill/>
          <a:ln/>
        </p:spPr>
        <p:txBody>
          <a:bodyPr wrap="none" lIns="0" tIns="0" rIns="0" bIns="0" rtlCol="0" anchor="t"/>
          <a:lstStyle/>
          <a:p>
            <a:pPr marL="0" indent="0" algn="ctr">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Diagnostic Accuracy</a:t>
            </a:r>
            <a:endParaRPr lang="en-US" sz="2200" dirty="0"/>
          </a:p>
        </p:txBody>
      </p:sp>
      <p:sp>
        <p:nvSpPr>
          <p:cNvPr id="9" name="Text 7"/>
          <p:cNvSpPr/>
          <p:nvPr/>
        </p:nvSpPr>
        <p:spPr>
          <a:xfrm>
            <a:off x="4151233" y="5443537"/>
            <a:ext cx="3014305" cy="1149072"/>
          </a:xfrm>
          <a:prstGeom prst="rect">
            <a:avLst/>
          </a:prstGeom>
          <a:noFill/>
          <a:ln/>
        </p:spPr>
        <p:txBody>
          <a:bodyPr wrap="square" lIns="0" tIns="0" rIns="0" bIns="0" rtlCol="0" anchor="t"/>
          <a:lstStyle/>
          <a:p>
            <a:pPr marL="0" indent="0" algn="ctr">
              <a:lnSpc>
                <a:spcPts val="3000"/>
              </a:lnSpc>
              <a:buNone/>
            </a:pPr>
            <a:r>
              <a:rPr lang="en-US" sz="1850" dirty="0">
                <a:solidFill>
                  <a:srgbClr val="FFFFFF"/>
                </a:solidFill>
                <a:latin typeface="PT Sans" pitchFamily="34" charset="0"/>
                <a:ea typeface="PT Sans" pitchFamily="34" charset="-122"/>
                <a:cs typeface="PT Sans" pitchFamily="34" charset="-120"/>
              </a:rPr>
              <a:t>Aiming for 90% accuracy in preliminary diagnoses for common health conditions.</a:t>
            </a:r>
            <a:endParaRPr lang="en-US" sz="1850" dirty="0"/>
          </a:p>
        </p:txBody>
      </p:sp>
      <p:sp>
        <p:nvSpPr>
          <p:cNvPr id="10" name="Text 8"/>
          <p:cNvSpPr/>
          <p:nvPr/>
        </p:nvSpPr>
        <p:spPr>
          <a:xfrm>
            <a:off x="7464743" y="3859054"/>
            <a:ext cx="3014305" cy="789861"/>
          </a:xfrm>
          <a:prstGeom prst="rect">
            <a:avLst/>
          </a:prstGeom>
          <a:noFill/>
          <a:ln/>
        </p:spPr>
        <p:txBody>
          <a:bodyPr wrap="none" lIns="0" tIns="0" rIns="0" bIns="0" rtlCol="0" anchor="t"/>
          <a:lstStyle/>
          <a:p>
            <a:pPr marL="0" indent="0" algn="ctr">
              <a:lnSpc>
                <a:spcPts val="6200"/>
              </a:lnSpc>
              <a:buNone/>
            </a:pPr>
            <a:r>
              <a:rPr lang="en-US" sz="6200" dirty="0">
                <a:solidFill>
                  <a:srgbClr val="FFFFFF"/>
                </a:solidFill>
                <a:latin typeface="Nunito Semi Bold" pitchFamily="34" charset="0"/>
                <a:ea typeface="Nunito Semi Bold" pitchFamily="34" charset="-122"/>
                <a:cs typeface="Nunito Semi Bold" pitchFamily="34" charset="-120"/>
              </a:rPr>
              <a:t>75%</a:t>
            </a:r>
            <a:endParaRPr lang="en-US" sz="6200" dirty="0"/>
          </a:p>
        </p:txBody>
      </p:sp>
      <p:sp>
        <p:nvSpPr>
          <p:cNvPr id="11" name="Text 9"/>
          <p:cNvSpPr/>
          <p:nvPr/>
        </p:nvSpPr>
        <p:spPr>
          <a:xfrm>
            <a:off x="7563803" y="4947999"/>
            <a:ext cx="2816185" cy="351949"/>
          </a:xfrm>
          <a:prstGeom prst="rect">
            <a:avLst/>
          </a:prstGeom>
          <a:noFill/>
          <a:ln/>
        </p:spPr>
        <p:txBody>
          <a:bodyPr wrap="none" lIns="0" tIns="0" rIns="0" bIns="0" rtlCol="0" anchor="t"/>
          <a:lstStyle/>
          <a:p>
            <a:pPr marL="0" indent="0" algn="ctr">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Referral Completion</a:t>
            </a:r>
            <a:endParaRPr lang="en-US" sz="2200" dirty="0"/>
          </a:p>
        </p:txBody>
      </p:sp>
      <p:sp>
        <p:nvSpPr>
          <p:cNvPr id="12" name="Text 10"/>
          <p:cNvSpPr/>
          <p:nvPr/>
        </p:nvSpPr>
        <p:spPr>
          <a:xfrm>
            <a:off x="7464743" y="5443537"/>
            <a:ext cx="3014305" cy="1532096"/>
          </a:xfrm>
          <a:prstGeom prst="rect">
            <a:avLst/>
          </a:prstGeom>
          <a:noFill/>
          <a:ln/>
        </p:spPr>
        <p:txBody>
          <a:bodyPr wrap="square" lIns="0" tIns="0" rIns="0" bIns="0" rtlCol="0" anchor="t"/>
          <a:lstStyle/>
          <a:p>
            <a:pPr marL="0" indent="0" algn="ctr">
              <a:lnSpc>
                <a:spcPts val="3000"/>
              </a:lnSpc>
              <a:buNone/>
            </a:pPr>
            <a:r>
              <a:rPr lang="en-US" sz="1850" dirty="0">
                <a:solidFill>
                  <a:srgbClr val="FFFFFF"/>
                </a:solidFill>
                <a:latin typeface="PT Sans" pitchFamily="34" charset="0"/>
                <a:ea typeface="PT Sans" pitchFamily="34" charset="-122"/>
                <a:cs typeface="PT Sans" pitchFamily="34" charset="-120"/>
              </a:rPr>
              <a:t>Ensuring 75% of referred patients successfully complete their follow-up specialist visits.</a:t>
            </a:r>
            <a:endParaRPr lang="en-US" sz="1850" dirty="0"/>
          </a:p>
        </p:txBody>
      </p:sp>
      <p:sp>
        <p:nvSpPr>
          <p:cNvPr id="13" name="Text 11"/>
          <p:cNvSpPr/>
          <p:nvPr/>
        </p:nvSpPr>
        <p:spPr>
          <a:xfrm>
            <a:off x="10778252" y="3859054"/>
            <a:ext cx="3014424" cy="789861"/>
          </a:xfrm>
          <a:prstGeom prst="rect">
            <a:avLst/>
          </a:prstGeom>
          <a:noFill/>
          <a:ln/>
        </p:spPr>
        <p:txBody>
          <a:bodyPr wrap="none" lIns="0" tIns="0" rIns="0" bIns="0" rtlCol="0" anchor="t"/>
          <a:lstStyle/>
          <a:p>
            <a:pPr marL="0" indent="0" algn="ctr">
              <a:lnSpc>
                <a:spcPts val="6200"/>
              </a:lnSpc>
              <a:buNone/>
            </a:pPr>
            <a:r>
              <a:rPr lang="en-US" sz="6200" dirty="0">
                <a:solidFill>
                  <a:srgbClr val="FFFFFF"/>
                </a:solidFill>
                <a:latin typeface="Nunito Semi Bold" pitchFamily="34" charset="0"/>
                <a:ea typeface="Nunito Semi Bold" pitchFamily="34" charset="-122"/>
                <a:cs typeface="Nunito Semi Bold" pitchFamily="34" charset="-120"/>
              </a:rPr>
              <a:t>4.5/5</a:t>
            </a:r>
            <a:endParaRPr lang="en-US" sz="6200" dirty="0"/>
          </a:p>
        </p:txBody>
      </p:sp>
      <p:sp>
        <p:nvSpPr>
          <p:cNvPr id="14" name="Text 12"/>
          <p:cNvSpPr/>
          <p:nvPr/>
        </p:nvSpPr>
        <p:spPr>
          <a:xfrm>
            <a:off x="10877312" y="4947999"/>
            <a:ext cx="2816185" cy="351949"/>
          </a:xfrm>
          <a:prstGeom prst="rect">
            <a:avLst/>
          </a:prstGeom>
          <a:noFill/>
          <a:ln/>
        </p:spPr>
        <p:txBody>
          <a:bodyPr wrap="none" lIns="0" tIns="0" rIns="0" bIns="0" rtlCol="0" anchor="t"/>
          <a:lstStyle/>
          <a:p>
            <a:pPr marL="0" indent="0" algn="ctr">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User Satisfaction</a:t>
            </a:r>
            <a:endParaRPr lang="en-US" sz="2200" dirty="0"/>
          </a:p>
        </p:txBody>
      </p:sp>
      <p:sp>
        <p:nvSpPr>
          <p:cNvPr id="15" name="Text 13"/>
          <p:cNvSpPr/>
          <p:nvPr/>
        </p:nvSpPr>
        <p:spPr>
          <a:xfrm>
            <a:off x="10778252" y="5443537"/>
            <a:ext cx="3014424" cy="1149072"/>
          </a:xfrm>
          <a:prstGeom prst="rect">
            <a:avLst/>
          </a:prstGeom>
          <a:noFill/>
          <a:ln/>
        </p:spPr>
        <p:txBody>
          <a:bodyPr wrap="square" lIns="0" tIns="0" rIns="0" bIns="0" rtlCol="0" anchor="t"/>
          <a:lstStyle/>
          <a:p>
            <a:pPr marL="0" indent="0" algn="ctr">
              <a:lnSpc>
                <a:spcPts val="3000"/>
              </a:lnSpc>
              <a:buNone/>
            </a:pPr>
            <a:r>
              <a:rPr lang="en-US" sz="1850" dirty="0">
                <a:solidFill>
                  <a:srgbClr val="FFFFFF"/>
                </a:solidFill>
                <a:latin typeface="PT Sans" pitchFamily="34" charset="0"/>
                <a:ea typeface="PT Sans" pitchFamily="34" charset="-122"/>
                <a:cs typeface="PT Sans" pitchFamily="34" charset="-120"/>
              </a:rPr>
              <a:t>Maintaining an average user satisfaction rating of 4.5 out of 5 based on feedback.</a:t>
            </a:r>
            <a:endParaRPr lang="en-US"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680091"/>
            <a:ext cx="7468553" cy="1943100"/>
          </a:xfrm>
          <a:prstGeom prst="rect">
            <a:avLst/>
          </a:prstGeom>
          <a:noFill/>
          <a:ln/>
        </p:spPr>
        <p:txBody>
          <a:bodyPr wrap="square" lIns="0" tIns="0" rIns="0" bIns="0" rtlCol="0" anchor="t"/>
          <a:lstStyle/>
          <a:p>
            <a:pPr marL="0" indent="0" algn="l">
              <a:lnSpc>
                <a:spcPts val="7650"/>
              </a:lnSpc>
              <a:buNone/>
            </a:pPr>
            <a:r>
              <a:rPr lang="en-US" sz="6100" dirty="0">
                <a:solidFill>
                  <a:srgbClr val="FFFFFF"/>
                </a:solidFill>
                <a:latin typeface="Nunito Semi Bold" pitchFamily="34" charset="0"/>
                <a:ea typeface="Nunito Semi Bold" pitchFamily="34" charset="-122"/>
                <a:cs typeface="Nunito Semi Bold" pitchFamily="34" charset="-120"/>
              </a:rPr>
              <a:t>Envisioning a Healthier Rural India</a:t>
            </a:r>
            <a:endParaRPr lang="en-US" sz="6100" dirty="0"/>
          </a:p>
        </p:txBody>
      </p:sp>
      <p:sp>
        <p:nvSpPr>
          <p:cNvPr id="4" name="Text 1"/>
          <p:cNvSpPr/>
          <p:nvPr/>
        </p:nvSpPr>
        <p:spPr>
          <a:xfrm>
            <a:off x="837724" y="3982164"/>
            <a:ext cx="7468553" cy="1532096"/>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Our AI-powered diagnostic chatbot represents a pivotal step towards equitable healthcare access in rural India. By leveraging simple mobile technology and advanced AI, we empower communities with immediate, accurate health information and essential referrals.</a:t>
            </a:r>
            <a:endParaRPr lang="en-US" sz="1850" dirty="0"/>
          </a:p>
        </p:txBody>
      </p:sp>
      <p:sp>
        <p:nvSpPr>
          <p:cNvPr id="5" name="Text 2"/>
          <p:cNvSpPr/>
          <p:nvPr/>
        </p:nvSpPr>
        <p:spPr>
          <a:xfrm>
            <a:off x="837724" y="5783461"/>
            <a:ext cx="7468553"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This initiative promises to transform lives, foster healthier communities, and ensure no one is left behind in the pursuit of well-being.</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331238"/>
            <a:ext cx="7772757" cy="971550"/>
          </a:xfrm>
          <a:prstGeom prst="rect">
            <a:avLst/>
          </a:prstGeom>
          <a:noFill/>
          <a:ln/>
        </p:spPr>
        <p:txBody>
          <a:bodyPr wrap="none" lIns="0" tIns="0" rIns="0" bIns="0" rtlCol="0" anchor="t"/>
          <a:lstStyle/>
          <a:p>
            <a:pPr marL="0" indent="0" algn="l">
              <a:lnSpc>
                <a:spcPts val="7650"/>
              </a:lnSpc>
              <a:buNone/>
            </a:pPr>
            <a:r>
              <a:rPr lang="en-US" sz="6100" dirty="0">
                <a:solidFill>
                  <a:srgbClr val="FFFFFF"/>
                </a:solidFill>
                <a:latin typeface="Nunito Semi Bold" pitchFamily="34" charset="0"/>
                <a:ea typeface="Nunito Semi Bold" pitchFamily="34" charset="-122"/>
                <a:cs typeface="Nunito Semi Bold" pitchFamily="34" charset="-120"/>
              </a:rPr>
              <a:t>Index</a:t>
            </a:r>
            <a:endParaRPr lang="en-US" sz="6100" dirty="0"/>
          </a:p>
        </p:txBody>
      </p:sp>
      <p:sp>
        <p:nvSpPr>
          <p:cNvPr id="3" name="Text 1"/>
          <p:cNvSpPr/>
          <p:nvPr/>
        </p:nvSpPr>
        <p:spPr>
          <a:xfrm>
            <a:off x="837724" y="2781538"/>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Problem Statement</a:t>
            </a:r>
            <a:endParaRPr lang="en-US" sz="1850" dirty="0"/>
          </a:p>
        </p:txBody>
      </p:sp>
      <p:sp>
        <p:nvSpPr>
          <p:cNvPr id="4" name="Text 2"/>
          <p:cNvSpPr/>
          <p:nvPr/>
        </p:nvSpPr>
        <p:spPr>
          <a:xfrm>
            <a:off x="837724" y="3248263"/>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Introduction</a:t>
            </a:r>
            <a:endParaRPr lang="en-US" sz="1850" dirty="0"/>
          </a:p>
        </p:txBody>
      </p:sp>
      <p:sp>
        <p:nvSpPr>
          <p:cNvPr id="5" name="Text 3"/>
          <p:cNvSpPr/>
          <p:nvPr/>
        </p:nvSpPr>
        <p:spPr>
          <a:xfrm>
            <a:off x="837724" y="3714988"/>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Core Objectives</a:t>
            </a:r>
            <a:endParaRPr lang="en-US" sz="1850" dirty="0"/>
          </a:p>
        </p:txBody>
      </p:sp>
      <p:sp>
        <p:nvSpPr>
          <p:cNvPr id="6" name="Text 4"/>
          <p:cNvSpPr/>
          <p:nvPr/>
        </p:nvSpPr>
        <p:spPr>
          <a:xfrm>
            <a:off x="837724" y="4181713"/>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Simplified, multilingual, interactive user interface</a:t>
            </a:r>
            <a:endParaRPr lang="en-US" sz="1850" dirty="0"/>
          </a:p>
        </p:txBody>
      </p:sp>
      <p:sp>
        <p:nvSpPr>
          <p:cNvPr id="7" name="Text 5"/>
          <p:cNvSpPr/>
          <p:nvPr/>
        </p:nvSpPr>
        <p:spPr>
          <a:xfrm>
            <a:off x="837724" y="4648438"/>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Accurate AI-driven initial diagnosis and reporting</a:t>
            </a:r>
            <a:endParaRPr lang="en-US" sz="1850" dirty="0"/>
          </a:p>
        </p:txBody>
      </p:sp>
      <p:sp>
        <p:nvSpPr>
          <p:cNvPr id="8" name="Text 6"/>
          <p:cNvSpPr/>
          <p:nvPr/>
        </p:nvSpPr>
        <p:spPr>
          <a:xfrm>
            <a:off x="837724" y="5115163"/>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Integration of referral mechanisms for specialized medical care</a:t>
            </a:r>
            <a:endParaRPr lang="en-US" sz="1850" dirty="0"/>
          </a:p>
        </p:txBody>
      </p:sp>
      <p:sp>
        <p:nvSpPr>
          <p:cNvPr id="9" name="Text 7"/>
          <p:cNvSpPr/>
          <p:nvPr/>
        </p:nvSpPr>
        <p:spPr>
          <a:xfrm>
            <a:off x="837724" y="5581888"/>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Accessible via basic mobile devices for broad reach</a:t>
            </a:r>
            <a:endParaRPr lang="en-US" sz="1850" dirty="0"/>
          </a:p>
        </p:txBody>
      </p:sp>
      <p:sp>
        <p:nvSpPr>
          <p:cNvPr id="10" name="Text 8"/>
          <p:cNvSpPr/>
          <p:nvPr/>
        </p:nvSpPr>
        <p:spPr>
          <a:xfrm>
            <a:off x="837724" y="6048613"/>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Identify the problem</a:t>
            </a:r>
            <a:endParaRPr lang="en-US" sz="1850" dirty="0"/>
          </a:p>
        </p:txBody>
      </p:sp>
      <p:sp>
        <p:nvSpPr>
          <p:cNvPr id="11" name="Text 9"/>
          <p:cNvSpPr/>
          <p:nvPr/>
        </p:nvSpPr>
        <p:spPr>
          <a:xfrm>
            <a:off x="837724" y="6515338"/>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Identify the stakeholders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108954"/>
            <a:ext cx="7468553" cy="971550"/>
          </a:xfrm>
          <a:prstGeom prst="rect">
            <a:avLst/>
          </a:prstGeom>
          <a:noFill/>
          <a:ln/>
        </p:spPr>
        <p:txBody>
          <a:bodyPr wrap="none" lIns="0" tIns="0" rIns="0" bIns="0" rtlCol="0" anchor="t"/>
          <a:lstStyle/>
          <a:p>
            <a:pPr marL="0" indent="0" algn="l">
              <a:lnSpc>
                <a:spcPts val="7650"/>
              </a:lnSpc>
              <a:buNone/>
            </a:pPr>
            <a:r>
              <a:rPr lang="en-US" sz="6100" dirty="0">
                <a:solidFill>
                  <a:srgbClr val="FFFFFF"/>
                </a:solidFill>
                <a:latin typeface="Nunito Semi Bold" pitchFamily="34" charset="0"/>
                <a:ea typeface="Nunito Semi Bold" pitchFamily="34" charset="-122"/>
                <a:cs typeface="Nunito Semi Bold" pitchFamily="34" charset="-120"/>
              </a:rPr>
              <a:t>Introduction</a:t>
            </a:r>
            <a:endParaRPr lang="en-US" sz="6100" dirty="0"/>
          </a:p>
        </p:txBody>
      </p:sp>
      <p:sp>
        <p:nvSpPr>
          <p:cNvPr id="4" name="Text 1"/>
          <p:cNvSpPr/>
          <p:nvPr/>
        </p:nvSpPr>
        <p:spPr>
          <a:xfrm>
            <a:off x="6324124" y="3439478"/>
            <a:ext cx="7468553" cy="268116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In rural areas, timely healthcare access is limited, impacting the quality of medical interventions. This presentation outlines the design of an accessible, AI-driven chatbot platform (voice or text-based) that interactively assesses basic health symptoms, categorizes potential health issues, generates detailed preliminary diagnostic reports, and provides referrals to qualified medical practitioners in nearby urban centers.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338858"/>
            <a:ext cx="7772757" cy="971550"/>
          </a:xfrm>
          <a:prstGeom prst="rect">
            <a:avLst/>
          </a:prstGeom>
          <a:noFill/>
          <a:ln/>
        </p:spPr>
        <p:txBody>
          <a:bodyPr wrap="none" lIns="0" tIns="0" rIns="0" bIns="0" rtlCol="0" anchor="t"/>
          <a:lstStyle/>
          <a:p>
            <a:pPr marL="0" indent="0" algn="l">
              <a:lnSpc>
                <a:spcPts val="7650"/>
              </a:lnSpc>
              <a:buNone/>
            </a:pPr>
            <a:r>
              <a:rPr lang="en-US" sz="6100" dirty="0">
                <a:solidFill>
                  <a:srgbClr val="FFFFFF"/>
                </a:solidFill>
                <a:latin typeface="Nunito Semi Bold" pitchFamily="34" charset="0"/>
                <a:ea typeface="Nunito Semi Bold" pitchFamily="34" charset="-122"/>
                <a:cs typeface="Nunito Semi Bold" pitchFamily="34" charset="-120"/>
              </a:rPr>
              <a:t>Core Objectives</a:t>
            </a:r>
            <a:endParaRPr lang="en-US" sz="6100" dirty="0"/>
          </a:p>
        </p:txBody>
      </p:sp>
      <p:sp>
        <p:nvSpPr>
          <p:cNvPr id="3" name="Shape 1"/>
          <p:cNvSpPr/>
          <p:nvPr/>
        </p:nvSpPr>
        <p:spPr>
          <a:xfrm>
            <a:off x="837724" y="3148132"/>
            <a:ext cx="6357818" cy="1572101"/>
          </a:xfrm>
          <a:prstGeom prst="roundRect">
            <a:avLst>
              <a:gd name="adj" fmla="val 9306"/>
            </a:avLst>
          </a:prstGeom>
          <a:solidFill>
            <a:srgbClr val="00002E">
              <a:alpha val="75000"/>
            </a:srgbClr>
          </a:solidFill>
          <a:ln/>
        </p:spPr>
      </p:sp>
      <p:sp>
        <p:nvSpPr>
          <p:cNvPr id="4" name="Shape 2"/>
          <p:cNvSpPr/>
          <p:nvPr/>
        </p:nvSpPr>
        <p:spPr>
          <a:xfrm>
            <a:off x="837724" y="3117652"/>
            <a:ext cx="6357818" cy="121920"/>
          </a:xfrm>
          <a:prstGeom prst="roundRect">
            <a:avLst>
              <a:gd name="adj" fmla="val 294514"/>
            </a:avLst>
          </a:prstGeom>
          <a:solidFill>
            <a:srgbClr val="F2B42D"/>
          </a:solidFill>
          <a:ln/>
        </p:spPr>
      </p:sp>
      <p:sp>
        <p:nvSpPr>
          <p:cNvPr id="5" name="Shape 3"/>
          <p:cNvSpPr/>
          <p:nvPr/>
        </p:nvSpPr>
        <p:spPr>
          <a:xfrm>
            <a:off x="3657540" y="2789158"/>
            <a:ext cx="718066" cy="718066"/>
          </a:xfrm>
          <a:prstGeom prst="roundRect">
            <a:avLst>
              <a:gd name="adj" fmla="val 127342"/>
            </a:avLst>
          </a:prstGeom>
          <a:solidFill>
            <a:srgbClr val="F2B42D"/>
          </a:solidFill>
          <a:ln/>
        </p:spPr>
      </p:sp>
      <p:pic>
        <p:nvPicPr>
          <p:cNvPr id="6" name="Image 0" descr="preencoded.png"/>
          <p:cNvPicPr>
            <a:picLocks noChangeAspect="1"/>
          </p:cNvPicPr>
          <p:nvPr/>
        </p:nvPicPr>
        <p:blipFill>
          <a:blip r:embed="rId3"/>
          <a:stretch>
            <a:fillRect/>
          </a:stretch>
        </p:blipFill>
        <p:spPr>
          <a:xfrm>
            <a:off x="3872925" y="2968704"/>
            <a:ext cx="287179" cy="358973"/>
          </a:xfrm>
          <a:prstGeom prst="rect">
            <a:avLst/>
          </a:prstGeom>
        </p:spPr>
      </p:pic>
      <p:sp>
        <p:nvSpPr>
          <p:cNvPr id="7" name="Text 4"/>
          <p:cNvSpPr/>
          <p:nvPr/>
        </p:nvSpPr>
        <p:spPr>
          <a:xfrm>
            <a:off x="1107519" y="3746540"/>
            <a:ext cx="5818227" cy="703898"/>
          </a:xfrm>
          <a:prstGeom prst="rect">
            <a:avLst/>
          </a:prstGeom>
          <a:noFill/>
          <a:ln/>
        </p:spPr>
        <p:txBody>
          <a:bodyPr wrap="squar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Simplified, multilingual, interactive user interface</a:t>
            </a:r>
            <a:endParaRPr lang="en-US" sz="2200" dirty="0"/>
          </a:p>
        </p:txBody>
      </p:sp>
      <p:sp>
        <p:nvSpPr>
          <p:cNvPr id="8" name="Shape 5"/>
          <p:cNvSpPr/>
          <p:nvPr/>
        </p:nvSpPr>
        <p:spPr>
          <a:xfrm>
            <a:off x="7434858" y="3148132"/>
            <a:ext cx="6357818" cy="1572101"/>
          </a:xfrm>
          <a:prstGeom prst="roundRect">
            <a:avLst>
              <a:gd name="adj" fmla="val 9306"/>
            </a:avLst>
          </a:prstGeom>
          <a:solidFill>
            <a:srgbClr val="00002E">
              <a:alpha val="75000"/>
            </a:srgbClr>
          </a:solidFill>
          <a:ln/>
        </p:spPr>
      </p:sp>
      <p:sp>
        <p:nvSpPr>
          <p:cNvPr id="9" name="Shape 6"/>
          <p:cNvSpPr/>
          <p:nvPr/>
        </p:nvSpPr>
        <p:spPr>
          <a:xfrm>
            <a:off x="7434858" y="3117652"/>
            <a:ext cx="6357818" cy="121920"/>
          </a:xfrm>
          <a:prstGeom prst="roundRect">
            <a:avLst>
              <a:gd name="adj" fmla="val 294514"/>
            </a:avLst>
          </a:prstGeom>
          <a:solidFill>
            <a:srgbClr val="D7425E"/>
          </a:solidFill>
          <a:ln/>
        </p:spPr>
      </p:sp>
      <p:sp>
        <p:nvSpPr>
          <p:cNvPr id="10" name="Shape 7"/>
          <p:cNvSpPr/>
          <p:nvPr/>
        </p:nvSpPr>
        <p:spPr>
          <a:xfrm>
            <a:off x="10254675" y="2789158"/>
            <a:ext cx="718066" cy="718066"/>
          </a:xfrm>
          <a:prstGeom prst="roundRect">
            <a:avLst>
              <a:gd name="adj" fmla="val 127342"/>
            </a:avLst>
          </a:prstGeom>
          <a:solidFill>
            <a:srgbClr val="D7425E"/>
          </a:solidFill>
          <a:ln/>
        </p:spPr>
      </p:sp>
      <p:pic>
        <p:nvPicPr>
          <p:cNvPr id="11" name="Image 1" descr="preencoded.png"/>
          <p:cNvPicPr>
            <a:picLocks noChangeAspect="1"/>
          </p:cNvPicPr>
          <p:nvPr/>
        </p:nvPicPr>
        <p:blipFill>
          <a:blip r:embed="rId4"/>
          <a:stretch>
            <a:fillRect/>
          </a:stretch>
        </p:blipFill>
        <p:spPr>
          <a:xfrm>
            <a:off x="10470059" y="2968704"/>
            <a:ext cx="287179" cy="358973"/>
          </a:xfrm>
          <a:prstGeom prst="rect">
            <a:avLst/>
          </a:prstGeom>
        </p:spPr>
      </p:pic>
      <p:sp>
        <p:nvSpPr>
          <p:cNvPr id="12" name="Text 8"/>
          <p:cNvSpPr/>
          <p:nvPr/>
        </p:nvSpPr>
        <p:spPr>
          <a:xfrm>
            <a:off x="7704653" y="3746540"/>
            <a:ext cx="5818227" cy="703898"/>
          </a:xfrm>
          <a:prstGeom prst="rect">
            <a:avLst/>
          </a:prstGeom>
          <a:noFill/>
          <a:ln/>
        </p:spPr>
        <p:txBody>
          <a:bodyPr wrap="squar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Accurate AI-driven initial diagnosis and reporting</a:t>
            </a:r>
            <a:endParaRPr lang="en-US" sz="2200" dirty="0"/>
          </a:p>
        </p:txBody>
      </p:sp>
      <p:sp>
        <p:nvSpPr>
          <p:cNvPr id="13" name="Shape 9"/>
          <p:cNvSpPr/>
          <p:nvPr/>
        </p:nvSpPr>
        <p:spPr>
          <a:xfrm>
            <a:off x="837724" y="5318522"/>
            <a:ext cx="6357818" cy="1572101"/>
          </a:xfrm>
          <a:prstGeom prst="roundRect">
            <a:avLst>
              <a:gd name="adj" fmla="val 9306"/>
            </a:avLst>
          </a:prstGeom>
          <a:solidFill>
            <a:srgbClr val="00002E">
              <a:alpha val="75000"/>
            </a:srgbClr>
          </a:solidFill>
          <a:ln/>
        </p:spPr>
      </p:sp>
      <p:sp>
        <p:nvSpPr>
          <p:cNvPr id="14" name="Shape 10"/>
          <p:cNvSpPr/>
          <p:nvPr/>
        </p:nvSpPr>
        <p:spPr>
          <a:xfrm>
            <a:off x="837724" y="5288042"/>
            <a:ext cx="6357818" cy="121920"/>
          </a:xfrm>
          <a:prstGeom prst="roundRect">
            <a:avLst>
              <a:gd name="adj" fmla="val 294514"/>
            </a:avLst>
          </a:prstGeom>
          <a:solidFill>
            <a:srgbClr val="DD785E"/>
          </a:solidFill>
          <a:ln/>
        </p:spPr>
      </p:sp>
      <p:sp>
        <p:nvSpPr>
          <p:cNvPr id="15" name="Shape 11"/>
          <p:cNvSpPr/>
          <p:nvPr/>
        </p:nvSpPr>
        <p:spPr>
          <a:xfrm>
            <a:off x="3657540" y="4959548"/>
            <a:ext cx="718066" cy="718066"/>
          </a:xfrm>
          <a:prstGeom prst="roundRect">
            <a:avLst>
              <a:gd name="adj" fmla="val 127342"/>
            </a:avLst>
          </a:prstGeom>
          <a:solidFill>
            <a:srgbClr val="DD785E"/>
          </a:solidFill>
          <a:ln/>
        </p:spPr>
      </p:sp>
      <p:pic>
        <p:nvPicPr>
          <p:cNvPr id="16" name="Image 2" descr="preencoded.png"/>
          <p:cNvPicPr>
            <a:picLocks noChangeAspect="1"/>
          </p:cNvPicPr>
          <p:nvPr/>
        </p:nvPicPr>
        <p:blipFill>
          <a:blip r:embed="rId5"/>
          <a:stretch>
            <a:fillRect/>
          </a:stretch>
        </p:blipFill>
        <p:spPr>
          <a:xfrm>
            <a:off x="3872925" y="5139095"/>
            <a:ext cx="287179" cy="358973"/>
          </a:xfrm>
          <a:prstGeom prst="rect">
            <a:avLst/>
          </a:prstGeom>
        </p:spPr>
      </p:pic>
      <p:sp>
        <p:nvSpPr>
          <p:cNvPr id="17" name="Text 12"/>
          <p:cNvSpPr/>
          <p:nvPr/>
        </p:nvSpPr>
        <p:spPr>
          <a:xfrm>
            <a:off x="1107519" y="5916930"/>
            <a:ext cx="5818227" cy="703898"/>
          </a:xfrm>
          <a:prstGeom prst="rect">
            <a:avLst/>
          </a:prstGeom>
          <a:noFill/>
          <a:ln/>
        </p:spPr>
        <p:txBody>
          <a:bodyPr wrap="squar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Integration of referral mechanisms for specialized medical care</a:t>
            </a:r>
            <a:endParaRPr lang="en-US" sz="2200" dirty="0"/>
          </a:p>
        </p:txBody>
      </p:sp>
      <p:sp>
        <p:nvSpPr>
          <p:cNvPr id="18" name="Shape 13"/>
          <p:cNvSpPr/>
          <p:nvPr/>
        </p:nvSpPr>
        <p:spPr>
          <a:xfrm>
            <a:off x="7434858" y="5318522"/>
            <a:ext cx="6357818" cy="1572101"/>
          </a:xfrm>
          <a:prstGeom prst="roundRect">
            <a:avLst>
              <a:gd name="adj" fmla="val 9306"/>
            </a:avLst>
          </a:prstGeom>
          <a:solidFill>
            <a:srgbClr val="00002E">
              <a:alpha val="75000"/>
            </a:srgbClr>
          </a:solidFill>
          <a:ln/>
        </p:spPr>
      </p:sp>
      <p:sp>
        <p:nvSpPr>
          <p:cNvPr id="19" name="Shape 14"/>
          <p:cNvSpPr/>
          <p:nvPr/>
        </p:nvSpPr>
        <p:spPr>
          <a:xfrm>
            <a:off x="7434858" y="5288042"/>
            <a:ext cx="6357818" cy="121920"/>
          </a:xfrm>
          <a:prstGeom prst="roundRect">
            <a:avLst>
              <a:gd name="adj" fmla="val 294514"/>
            </a:avLst>
          </a:prstGeom>
          <a:solidFill>
            <a:srgbClr val="48A8E2"/>
          </a:solidFill>
          <a:ln/>
        </p:spPr>
      </p:sp>
      <p:sp>
        <p:nvSpPr>
          <p:cNvPr id="20" name="Shape 15"/>
          <p:cNvSpPr/>
          <p:nvPr/>
        </p:nvSpPr>
        <p:spPr>
          <a:xfrm>
            <a:off x="10254675" y="4959548"/>
            <a:ext cx="718066" cy="718066"/>
          </a:xfrm>
          <a:prstGeom prst="roundRect">
            <a:avLst>
              <a:gd name="adj" fmla="val 127342"/>
            </a:avLst>
          </a:prstGeom>
          <a:solidFill>
            <a:srgbClr val="48A8E2"/>
          </a:solidFill>
          <a:ln/>
        </p:spPr>
      </p:sp>
      <p:pic>
        <p:nvPicPr>
          <p:cNvPr id="21" name="Image 3" descr="preencoded.png"/>
          <p:cNvPicPr>
            <a:picLocks noChangeAspect="1"/>
          </p:cNvPicPr>
          <p:nvPr/>
        </p:nvPicPr>
        <p:blipFill>
          <a:blip r:embed="rId6"/>
          <a:stretch>
            <a:fillRect/>
          </a:stretch>
        </p:blipFill>
        <p:spPr>
          <a:xfrm>
            <a:off x="10470059" y="5139095"/>
            <a:ext cx="287179" cy="358973"/>
          </a:xfrm>
          <a:prstGeom prst="rect">
            <a:avLst/>
          </a:prstGeom>
        </p:spPr>
      </p:pic>
      <p:sp>
        <p:nvSpPr>
          <p:cNvPr id="22" name="Text 16"/>
          <p:cNvSpPr/>
          <p:nvPr/>
        </p:nvSpPr>
        <p:spPr>
          <a:xfrm>
            <a:off x="7704653" y="5916930"/>
            <a:ext cx="5818227" cy="703898"/>
          </a:xfrm>
          <a:prstGeom prst="rect">
            <a:avLst/>
          </a:prstGeom>
          <a:noFill/>
          <a:ln/>
        </p:spPr>
        <p:txBody>
          <a:bodyPr wrap="squar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Accessible via basic mobile devices for broad reach</a:t>
            </a:r>
            <a:endParaRPr lang="en-US"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28995" y="415647"/>
            <a:ext cx="11050667" cy="613410"/>
          </a:xfrm>
          <a:prstGeom prst="rect">
            <a:avLst/>
          </a:prstGeom>
          <a:noFill/>
          <a:ln/>
        </p:spPr>
        <p:txBody>
          <a:bodyPr wrap="none" lIns="0" tIns="0" rIns="0" bIns="0" rtlCol="0" anchor="t"/>
          <a:lstStyle/>
          <a:p>
            <a:pPr marL="0" indent="0" algn="l">
              <a:lnSpc>
                <a:spcPts val="4800"/>
              </a:lnSpc>
              <a:buNone/>
            </a:pPr>
            <a:r>
              <a:rPr lang="en-US" sz="3850" dirty="0">
                <a:solidFill>
                  <a:srgbClr val="FFFFFF"/>
                </a:solidFill>
                <a:latin typeface="Nunito Semi Bold" pitchFamily="34" charset="0"/>
                <a:ea typeface="Nunito Semi Bold" pitchFamily="34" charset="-122"/>
                <a:cs typeface="Nunito Semi Bold" pitchFamily="34" charset="-120"/>
              </a:rPr>
              <a:t>Simplified, Multilingual, Interactive User Interface</a:t>
            </a:r>
            <a:endParaRPr lang="en-US" sz="3850" dirty="0"/>
          </a:p>
        </p:txBody>
      </p:sp>
      <p:sp>
        <p:nvSpPr>
          <p:cNvPr id="3" name="Text 1"/>
          <p:cNvSpPr/>
          <p:nvPr/>
        </p:nvSpPr>
        <p:spPr>
          <a:xfrm>
            <a:off x="809551" y="2110718"/>
            <a:ext cx="5476949" cy="5175333"/>
          </a:xfrm>
          <a:prstGeom prst="rect">
            <a:avLst/>
          </a:prstGeom>
          <a:noFill/>
          <a:ln/>
        </p:spPr>
        <p:txBody>
          <a:bodyPr wrap="square" lIns="0" tIns="0" rIns="0" bIns="0" rtlCol="0" anchor="t"/>
          <a:lstStyle/>
          <a:p>
            <a:pPr marL="0" indent="0" algn="l">
              <a:lnSpc>
                <a:spcPts val="1900"/>
              </a:lnSpc>
              <a:buNone/>
            </a:pPr>
            <a:r>
              <a:rPr lang="en-US" sz="3200" dirty="0">
                <a:solidFill>
                  <a:srgbClr val="FFFFFF"/>
                </a:solidFill>
                <a:latin typeface="PT Sans" pitchFamily="34" charset="0"/>
                <a:ea typeface="PT Sans" pitchFamily="34" charset="-122"/>
                <a:cs typeface="PT Sans" pitchFamily="34" charset="-120"/>
              </a:rPr>
              <a:t>The chatbot platform will</a:t>
            </a:r>
          </a:p>
          <a:p>
            <a:pPr marL="0" indent="0" algn="l">
              <a:lnSpc>
                <a:spcPts val="190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00"/>
              </a:lnSpc>
              <a:buNone/>
            </a:pPr>
            <a:r>
              <a:rPr lang="en-US" sz="3200" dirty="0">
                <a:solidFill>
                  <a:srgbClr val="FFFFFF"/>
                </a:solidFill>
                <a:latin typeface="PT Sans" pitchFamily="34" charset="0"/>
                <a:ea typeface="PT Sans" pitchFamily="34" charset="-122"/>
                <a:cs typeface="PT Sans" pitchFamily="34" charset="-120"/>
              </a:rPr>
              <a:t> feature a user-friendly</a:t>
            </a:r>
          </a:p>
          <a:p>
            <a:pPr marL="0" indent="0" algn="l">
              <a:lnSpc>
                <a:spcPts val="190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00"/>
              </a:lnSpc>
              <a:buNone/>
            </a:pPr>
            <a:r>
              <a:rPr lang="en-US" sz="3200" dirty="0">
                <a:solidFill>
                  <a:srgbClr val="FFFFFF"/>
                </a:solidFill>
                <a:latin typeface="PT Sans" pitchFamily="34" charset="0"/>
                <a:ea typeface="PT Sans" pitchFamily="34" charset="-122"/>
                <a:cs typeface="PT Sans" pitchFamily="34" charset="-120"/>
              </a:rPr>
              <a:t> interface designed for ease of</a:t>
            </a:r>
          </a:p>
          <a:p>
            <a:pPr marL="0" indent="0" algn="l">
              <a:lnSpc>
                <a:spcPts val="190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00"/>
              </a:lnSpc>
              <a:buNone/>
            </a:pPr>
            <a:r>
              <a:rPr lang="en-US" sz="3200" dirty="0">
                <a:solidFill>
                  <a:srgbClr val="FFFFFF"/>
                </a:solidFill>
                <a:latin typeface="PT Sans" pitchFamily="34" charset="0"/>
                <a:ea typeface="PT Sans" pitchFamily="34" charset="-122"/>
                <a:cs typeface="PT Sans" pitchFamily="34" charset="-120"/>
              </a:rPr>
              <a:t> use, even for individuals with</a:t>
            </a:r>
          </a:p>
          <a:p>
            <a:pPr marL="0" indent="0" algn="l">
              <a:lnSpc>
                <a:spcPts val="190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00"/>
              </a:lnSpc>
              <a:buNone/>
            </a:pPr>
            <a:r>
              <a:rPr lang="en-US" sz="3200" dirty="0">
                <a:solidFill>
                  <a:srgbClr val="FFFFFF"/>
                </a:solidFill>
                <a:latin typeface="PT Sans" pitchFamily="34" charset="0"/>
                <a:ea typeface="PT Sans" pitchFamily="34" charset="-122"/>
                <a:cs typeface="PT Sans" pitchFamily="34" charset="-120"/>
              </a:rPr>
              <a:t> limited technological literacy.</a:t>
            </a:r>
          </a:p>
          <a:p>
            <a:pPr marL="0" indent="0" algn="l">
              <a:lnSpc>
                <a:spcPts val="190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00"/>
              </a:lnSpc>
              <a:buNone/>
            </a:pPr>
            <a:r>
              <a:rPr lang="en-US" sz="3200" dirty="0">
                <a:solidFill>
                  <a:srgbClr val="FFFFFF"/>
                </a:solidFill>
                <a:latin typeface="PT Sans" pitchFamily="34" charset="0"/>
                <a:ea typeface="PT Sans" pitchFamily="34" charset="-122"/>
                <a:cs typeface="PT Sans" pitchFamily="34" charset="-120"/>
              </a:rPr>
              <a:t> It will support multiple</a:t>
            </a:r>
          </a:p>
          <a:p>
            <a:pPr marL="0" indent="0" algn="l">
              <a:lnSpc>
                <a:spcPts val="190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00"/>
              </a:lnSpc>
              <a:buNone/>
            </a:pPr>
            <a:r>
              <a:rPr lang="en-US" sz="3200" dirty="0">
                <a:solidFill>
                  <a:srgbClr val="FFFFFF"/>
                </a:solidFill>
                <a:latin typeface="PT Sans" pitchFamily="34" charset="0"/>
                <a:ea typeface="PT Sans" pitchFamily="34" charset="-122"/>
                <a:cs typeface="PT Sans" pitchFamily="34" charset="-120"/>
              </a:rPr>
              <a:t> languages to cater to diverse</a:t>
            </a:r>
          </a:p>
          <a:p>
            <a:pPr marL="0" indent="0" algn="l">
              <a:lnSpc>
                <a:spcPts val="190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00"/>
              </a:lnSpc>
              <a:buNone/>
            </a:pPr>
            <a:r>
              <a:rPr lang="en-US" sz="3200" dirty="0">
                <a:solidFill>
                  <a:srgbClr val="FFFFFF"/>
                </a:solidFill>
                <a:latin typeface="PT Sans" pitchFamily="34" charset="0"/>
                <a:ea typeface="PT Sans" pitchFamily="34" charset="-122"/>
                <a:cs typeface="PT Sans" pitchFamily="34" charset="-120"/>
              </a:rPr>
              <a:t> linguistic backgrounds</a:t>
            </a:r>
          </a:p>
          <a:p>
            <a:pPr marL="0" indent="0" algn="l">
              <a:lnSpc>
                <a:spcPts val="190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00"/>
              </a:lnSpc>
              <a:buNone/>
            </a:pPr>
            <a:r>
              <a:rPr lang="en-US" sz="3200" dirty="0">
                <a:solidFill>
                  <a:srgbClr val="FFFFFF"/>
                </a:solidFill>
                <a:latin typeface="PT Sans" pitchFamily="34" charset="0"/>
                <a:ea typeface="PT Sans" pitchFamily="34" charset="-122"/>
                <a:cs typeface="PT Sans" pitchFamily="34" charset="-120"/>
              </a:rPr>
              <a:t> prevalent in rural India,</a:t>
            </a:r>
          </a:p>
          <a:p>
            <a:pPr marL="0" indent="0" algn="l">
              <a:lnSpc>
                <a:spcPts val="190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00"/>
              </a:lnSpc>
              <a:buNone/>
            </a:pPr>
            <a:r>
              <a:rPr lang="en-US" sz="3200" dirty="0">
                <a:solidFill>
                  <a:srgbClr val="FFFFFF"/>
                </a:solidFill>
                <a:latin typeface="PT Sans" pitchFamily="34" charset="0"/>
                <a:ea typeface="PT Sans" pitchFamily="34" charset="-122"/>
                <a:cs typeface="PT Sans" pitchFamily="34" charset="-120"/>
              </a:rPr>
              <a:t> ensuring that language is not</a:t>
            </a:r>
          </a:p>
          <a:p>
            <a:pPr marL="0" indent="0" algn="l">
              <a:lnSpc>
                <a:spcPts val="190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00"/>
              </a:lnSpc>
              <a:buNone/>
            </a:pPr>
            <a:r>
              <a:rPr lang="en-US" sz="3200" dirty="0">
                <a:solidFill>
                  <a:srgbClr val="FFFFFF"/>
                </a:solidFill>
                <a:latin typeface="PT Sans" pitchFamily="34" charset="0"/>
                <a:ea typeface="PT Sans" pitchFamily="34" charset="-122"/>
                <a:cs typeface="PT Sans" pitchFamily="34" charset="-120"/>
              </a:rPr>
              <a:t> a barrier to accessing</a:t>
            </a:r>
          </a:p>
          <a:p>
            <a:pPr marL="0" indent="0" algn="l">
              <a:lnSpc>
                <a:spcPts val="190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00"/>
              </a:lnSpc>
              <a:buNone/>
            </a:pPr>
            <a:r>
              <a:rPr lang="en-US" sz="3200" dirty="0">
                <a:solidFill>
                  <a:srgbClr val="FFFFFF"/>
                </a:solidFill>
                <a:latin typeface="PT Sans" pitchFamily="34" charset="0"/>
                <a:ea typeface="PT Sans" pitchFamily="34" charset="-122"/>
                <a:cs typeface="PT Sans" pitchFamily="34" charset="-120"/>
              </a:rPr>
              <a:t> healthcare information.</a:t>
            </a:r>
            <a:endParaRPr lang="en-US" sz="3200" dirty="0"/>
          </a:p>
        </p:txBody>
      </p:sp>
      <p:pic>
        <p:nvPicPr>
          <p:cNvPr id="4" name="Image 0" descr="preencoded.png"/>
          <p:cNvPicPr>
            <a:picLocks noChangeAspect="1"/>
          </p:cNvPicPr>
          <p:nvPr/>
        </p:nvPicPr>
        <p:blipFill>
          <a:blip r:embed="rId3"/>
          <a:stretch>
            <a:fillRect/>
          </a:stretch>
        </p:blipFill>
        <p:spPr>
          <a:xfrm>
            <a:off x="7507129" y="1425773"/>
            <a:ext cx="6601897" cy="6601897"/>
          </a:xfrm>
          <a:prstGeom prst="rect">
            <a:avLst/>
          </a:prstGeom>
        </p:spPr>
      </p:pic>
      <p:sp>
        <p:nvSpPr>
          <p:cNvPr id="5" name="Text 2"/>
          <p:cNvSpPr/>
          <p:nvPr/>
        </p:nvSpPr>
        <p:spPr>
          <a:xfrm>
            <a:off x="528995" y="8367713"/>
            <a:ext cx="13572411" cy="241935"/>
          </a:xfrm>
          <a:prstGeom prst="rect">
            <a:avLst/>
          </a:prstGeom>
          <a:noFill/>
          <a:ln/>
        </p:spPr>
        <p:txBody>
          <a:bodyPr wrap="none" lIns="0" tIns="0" rIns="0" bIns="0" rtlCol="0" anchor="t"/>
          <a:lstStyle/>
          <a:p>
            <a:pPr marL="0" indent="0" algn="l">
              <a:lnSpc>
                <a:spcPts val="1900"/>
              </a:lnSpc>
              <a:buNone/>
            </a:pPr>
            <a:r>
              <a:rPr lang="en-US" sz="1150" dirty="0">
                <a:solidFill>
                  <a:srgbClr val="FFFFFF"/>
                </a:solidFill>
                <a:latin typeface="PT Sans" pitchFamily="34" charset="0"/>
                <a:ea typeface="PT Sans" pitchFamily="34" charset="-122"/>
                <a:cs typeface="PT Sans" pitchFamily="34" charset="-120"/>
              </a:rPr>
              <a:t>The interactive nature of the interface, whether voice or text-based, will guide users through symptom assessment questions, making the process intuitive and engaging.</a:t>
            </a:r>
            <a:endParaRPr lang="en-US" sz="11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44949" y="428149"/>
            <a:ext cx="11649194" cy="631984"/>
          </a:xfrm>
          <a:prstGeom prst="rect">
            <a:avLst/>
          </a:prstGeom>
          <a:noFill/>
          <a:ln/>
        </p:spPr>
        <p:txBody>
          <a:bodyPr wrap="none" lIns="0" tIns="0" rIns="0" bIns="0" rtlCol="0" anchor="t"/>
          <a:lstStyle/>
          <a:p>
            <a:pPr marL="0" indent="0" algn="l">
              <a:lnSpc>
                <a:spcPts val="4950"/>
              </a:lnSpc>
              <a:buNone/>
            </a:pPr>
            <a:r>
              <a:rPr lang="en-US" sz="3950" dirty="0">
                <a:solidFill>
                  <a:srgbClr val="FFFFFF"/>
                </a:solidFill>
                <a:latin typeface="Nunito Semi Bold" pitchFamily="34" charset="0"/>
                <a:ea typeface="Nunito Semi Bold" pitchFamily="34" charset="-122"/>
                <a:cs typeface="Nunito Semi Bold" pitchFamily="34" charset="-120"/>
              </a:rPr>
              <a:t>Accurate AI-Driven Initial Diagnosis and Reporting</a:t>
            </a:r>
            <a:endParaRPr lang="en-US" sz="3950" dirty="0"/>
          </a:p>
        </p:txBody>
      </p:sp>
      <p:pic>
        <p:nvPicPr>
          <p:cNvPr id="3" name="Image 0" descr="preencoded.png"/>
          <p:cNvPicPr>
            <a:picLocks noChangeAspect="1"/>
          </p:cNvPicPr>
          <p:nvPr/>
        </p:nvPicPr>
        <p:blipFill>
          <a:blip r:embed="rId3"/>
          <a:stretch>
            <a:fillRect/>
          </a:stretch>
        </p:blipFill>
        <p:spPr>
          <a:xfrm>
            <a:off x="544949" y="1468755"/>
            <a:ext cx="6580346" cy="6580346"/>
          </a:xfrm>
          <a:prstGeom prst="rect">
            <a:avLst/>
          </a:prstGeom>
        </p:spPr>
      </p:pic>
      <p:sp>
        <p:nvSpPr>
          <p:cNvPr id="4" name="Text 1"/>
          <p:cNvSpPr/>
          <p:nvPr/>
        </p:nvSpPr>
        <p:spPr>
          <a:xfrm>
            <a:off x="7741325" y="1663369"/>
            <a:ext cx="5351220" cy="996315"/>
          </a:xfrm>
          <a:prstGeom prst="rect">
            <a:avLst/>
          </a:prstGeom>
          <a:noFill/>
          <a:ln/>
        </p:spPr>
        <p:txBody>
          <a:bodyPr wrap="square" lIns="0" tIns="0" rIns="0" bIns="0" rtlCol="0" anchor="t"/>
          <a:lstStyle/>
          <a:p>
            <a:pPr marL="0" indent="0" algn="l">
              <a:lnSpc>
                <a:spcPts val="1950"/>
              </a:lnSpc>
              <a:buNone/>
            </a:pPr>
            <a:r>
              <a:rPr lang="en-US" sz="3200" dirty="0">
                <a:solidFill>
                  <a:srgbClr val="FFFFFF"/>
                </a:solidFill>
                <a:latin typeface="PT Sans" pitchFamily="34" charset="0"/>
                <a:ea typeface="PT Sans" pitchFamily="34" charset="-122"/>
                <a:cs typeface="PT Sans" pitchFamily="34" charset="-120"/>
              </a:rPr>
              <a:t>Leveraging advanced AI</a:t>
            </a:r>
          </a:p>
          <a:p>
            <a:pPr marL="0" indent="0" algn="l">
              <a:lnSpc>
                <a:spcPts val="195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50"/>
              </a:lnSpc>
              <a:buNone/>
            </a:pPr>
            <a:r>
              <a:rPr lang="en-US" sz="3200" dirty="0">
                <a:solidFill>
                  <a:srgbClr val="FFFFFF"/>
                </a:solidFill>
                <a:latin typeface="PT Sans" pitchFamily="34" charset="0"/>
                <a:ea typeface="PT Sans" pitchFamily="34" charset="-122"/>
                <a:cs typeface="PT Sans" pitchFamily="34" charset="-120"/>
              </a:rPr>
              <a:t> algorithms, the chatbot will</a:t>
            </a:r>
          </a:p>
          <a:p>
            <a:pPr marL="0" indent="0" algn="l">
              <a:lnSpc>
                <a:spcPts val="195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50"/>
              </a:lnSpc>
              <a:buNone/>
            </a:pPr>
            <a:r>
              <a:rPr lang="en-US" sz="3200" dirty="0">
                <a:solidFill>
                  <a:srgbClr val="FFFFFF"/>
                </a:solidFill>
                <a:latin typeface="PT Sans" pitchFamily="34" charset="0"/>
                <a:ea typeface="PT Sans" pitchFamily="34" charset="-122"/>
                <a:cs typeface="PT Sans" pitchFamily="34" charset="-120"/>
              </a:rPr>
              <a:t> accurately assess basic health</a:t>
            </a:r>
          </a:p>
          <a:p>
            <a:pPr marL="0" indent="0" algn="l">
              <a:lnSpc>
                <a:spcPts val="195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50"/>
              </a:lnSpc>
              <a:buNone/>
            </a:pPr>
            <a:r>
              <a:rPr lang="en-US" sz="3200" dirty="0">
                <a:solidFill>
                  <a:srgbClr val="FFFFFF"/>
                </a:solidFill>
                <a:latin typeface="PT Sans" pitchFamily="34" charset="0"/>
                <a:ea typeface="PT Sans" pitchFamily="34" charset="-122"/>
                <a:cs typeface="PT Sans" pitchFamily="34" charset="-120"/>
              </a:rPr>
              <a:t> symptoms provided by the</a:t>
            </a:r>
          </a:p>
          <a:p>
            <a:pPr marL="0" indent="0" algn="l">
              <a:lnSpc>
                <a:spcPts val="195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50"/>
              </a:lnSpc>
              <a:buNone/>
            </a:pPr>
            <a:r>
              <a:rPr lang="en-US" sz="3200" dirty="0">
                <a:solidFill>
                  <a:srgbClr val="FFFFFF"/>
                </a:solidFill>
                <a:latin typeface="PT Sans" pitchFamily="34" charset="0"/>
                <a:ea typeface="PT Sans" pitchFamily="34" charset="-122"/>
                <a:cs typeface="PT Sans" pitchFamily="34" charset="-120"/>
              </a:rPr>
              <a:t> user. It will categorize</a:t>
            </a:r>
          </a:p>
          <a:p>
            <a:pPr marL="0" indent="0" algn="l">
              <a:lnSpc>
                <a:spcPts val="195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50"/>
              </a:lnSpc>
              <a:buNone/>
            </a:pPr>
            <a:r>
              <a:rPr lang="en-US" sz="3200" dirty="0">
                <a:solidFill>
                  <a:srgbClr val="FFFFFF"/>
                </a:solidFill>
                <a:latin typeface="PT Sans" pitchFamily="34" charset="0"/>
                <a:ea typeface="PT Sans" pitchFamily="34" charset="-122"/>
                <a:cs typeface="PT Sans" pitchFamily="34" charset="-120"/>
              </a:rPr>
              <a:t> potential health issues based</a:t>
            </a:r>
          </a:p>
          <a:p>
            <a:pPr marL="0" indent="0" algn="l">
              <a:lnSpc>
                <a:spcPts val="195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50"/>
              </a:lnSpc>
              <a:buNone/>
            </a:pPr>
            <a:r>
              <a:rPr lang="en-US" sz="3200" dirty="0">
                <a:solidFill>
                  <a:srgbClr val="FFFFFF"/>
                </a:solidFill>
                <a:latin typeface="PT Sans" pitchFamily="34" charset="0"/>
                <a:ea typeface="PT Sans" pitchFamily="34" charset="-122"/>
                <a:cs typeface="PT Sans" pitchFamily="34" charset="-120"/>
              </a:rPr>
              <a:t> on the input, providing a</a:t>
            </a:r>
          </a:p>
          <a:p>
            <a:pPr marL="0" indent="0" algn="l">
              <a:lnSpc>
                <a:spcPts val="195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50"/>
              </a:lnSpc>
              <a:buNone/>
            </a:pPr>
            <a:r>
              <a:rPr lang="en-US" sz="3200" dirty="0">
                <a:solidFill>
                  <a:srgbClr val="FFFFFF"/>
                </a:solidFill>
                <a:latin typeface="PT Sans" pitchFamily="34" charset="0"/>
                <a:ea typeface="PT Sans" pitchFamily="34" charset="-122"/>
                <a:cs typeface="PT Sans" pitchFamily="34" charset="-120"/>
              </a:rPr>
              <a:t> preliminary diagnosis. The</a:t>
            </a:r>
          </a:p>
          <a:p>
            <a:pPr marL="0" indent="0" algn="l">
              <a:lnSpc>
                <a:spcPts val="195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50"/>
              </a:lnSpc>
              <a:buNone/>
            </a:pPr>
            <a:r>
              <a:rPr lang="en-US" sz="3200" dirty="0">
                <a:solidFill>
                  <a:srgbClr val="FFFFFF"/>
                </a:solidFill>
                <a:latin typeface="PT Sans" pitchFamily="34" charset="0"/>
                <a:ea typeface="PT Sans" pitchFamily="34" charset="-122"/>
                <a:cs typeface="PT Sans" pitchFamily="34" charset="-120"/>
              </a:rPr>
              <a:t> platform will then generate</a:t>
            </a:r>
          </a:p>
          <a:p>
            <a:pPr marL="0" indent="0" algn="l">
              <a:lnSpc>
                <a:spcPts val="195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50"/>
              </a:lnSpc>
              <a:buNone/>
            </a:pPr>
            <a:r>
              <a:rPr lang="en-US" sz="3200" dirty="0">
                <a:solidFill>
                  <a:srgbClr val="FFFFFF"/>
                </a:solidFill>
                <a:latin typeface="PT Sans" pitchFamily="34" charset="0"/>
                <a:ea typeface="PT Sans" pitchFamily="34" charset="-122"/>
                <a:cs typeface="PT Sans" pitchFamily="34" charset="-120"/>
              </a:rPr>
              <a:t> detailed diagnostic reports,</a:t>
            </a:r>
          </a:p>
          <a:p>
            <a:pPr marL="0" indent="0" algn="l">
              <a:lnSpc>
                <a:spcPts val="195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50"/>
              </a:lnSpc>
              <a:buNone/>
            </a:pPr>
            <a:r>
              <a:rPr lang="en-US" sz="3200" dirty="0">
                <a:solidFill>
                  <a:srgbClr val="FFFFFF"/>
                </a:solidFill>
                <a:latin typeface="PT Sans" pitchFamily="34" charset="0"/>
                <a:ea typeface="PT Sans" pitchFamily="34" charset="-122"/>
                <a:cs typeface="PT Sans" pitchFamily="34" charset="-120"/>
              </a:rPr>
              <a:t> which can be shared with</a:t>
            </a:r>
          </a:p>
          <a:p>
            <a:pPr marL="0" indent="0" algn="l">
              <a:lnSpc>
                <a:spcPts val="195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50"/>
              </a:lnSpc>
              <a:buNone/>
            </a:pPr>
            <a:r>
              <a:rPr lang="en-US" sz="3200" dirty="0">
                <a:solidFill>
                  <a:srgbClr val="FFFFFF"/>
                </a:solidFill>
                <a:latin typeface="PT Sans" pitchFamily="34" charset="0"/>
                <a:ea typeface="PT Sans" pitchFamily="34" charset="-122"/>
                <a:cs typeface="PT Sans" pitchFamily="34" charset="-120"/>
              </a:rPr>
              <a:t> medical professionals for</a:t>
            </a:r>
          </a:p>
          <a:p>
            <a:pPr marL="0" indent="0" algn="l">
              <a:lnSpc>
                <a:spcPts val="195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50"/>
              </a:lnSpc>
              <a:buNone/>
            </a:pPr>
            <a:r>
              <a:rPr lang="en-US" sz="3200" dirty="0">
                <a:solidFill>
                  <a:srgbClr val="FFFFFF"/>
                </a:solidFill>
                <a:latin typeface="PT Sans" pitchFamily="34" charset="0"/>
                <a:ea typeface="PT Sans" pitchFamily="34" charset="-122"/>
                <a:cs typeface="PT Sans" pitchFamily="34" charset="-120"/>
              </a:rPr>
              <a:t> further consultation.</a:t>
            </a:r>
            <a:endParaRPr lang="en-US" sz="3200" dirty="0"/>
          </a:p>
        </p:txBody>
      </p:sp>
      <p:sp>
        <p:nvSpPr>
          <p:cNvPr id="5" name="Text 2"/>
          <p:cNvSpPr/>
          <p:nvPr/>
        </p:nvSpPr>
        <p:spPr>
          <a:xfrm>
            <a:off x="544949" y="8399383"/>
            <a:ext cx="13540502" cy="249079"/>
          </a:xfrm>
          <a:prstGeom prst="rect">
            <a:avLst/>
          </a:prstGeom>
          <a:noFill/>
          <a:ln/>
        </p:spPr>
        <p:txBody>
          <a:bodyPr wrap="none" lIns="0" tIns="0" rIns="0" bIns="0" rtlCol="0" anchor="t"/>
          <a:lstStyle/>
          <a:p>
            <a:pPr marL="0" indent="0" algn="l">
              <a:lnSpc>
                <a:spcPts val="1950"/>
              </a:lnSpc>
              <a:buNone/>
            </a:pPr>
            <a:r>
              <a:rPr lang="en-US" sz="1200" dirty="0">
                <a:solidFill>
                  <a:srgbClr val="FFFFFF"/>
                </a:solidFill>
                <a:latin typeface="PT Sans" pitchFamily="34" charset="0"/>
                <a:ea typeface="PT Sans" pitchFamily="34" charset="-122"/>
                <a:cs typeface="PT Sans" pitchFamily="34" charset="-120"/>
              </a:rPr>
              <a:t>This AI-driven approach aims to provide reliable initial health assessments, reducing the burden on limited healthcare resources in rural areas.</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28995" y="415647"/>
            <a:ext cx="13572411" cy="1226820"/>
          </a:xfrm>
          <a:prstGeom prst="rect">
            <a:avLst/>
          </a:prstGeom>
          <a:noFill/>
          <a:ln/>
        </p:spPr>
        <p:txBody>
          <a:bodyPr wrap="square" lIns="0" tIns="0" rIns="0" bIns="0" rtlCol="0" anchor="t"/>
          <a:lstStyle/>
          <a:p>
            <a:pPr marL="0" indent="0" algn="l">
              <a:lnSpc>
                <a:spcPts val="4800"/>
              </a:lnSpc>
              <a:buNone/>
            </a:pPr>
            <a:r>
              <a:rPr lang="en-US" sz="3850" dirty="0">
                <a:solidFill>
                  <a:srgbClr val="FFFFFF"/>
                </a:solidFill>
                <a:latin typeface="Nunito Semi Bold" pitchFamily="34" charset="0"/>
                <a:ea typeface="Nunito Semi Bold" pitchFamily="34" charset="-122"/>
                <a:cs typeface="Nunito Semi Bold" pitchFamily="34" charset="-120"/>
              </a:rPr>
              <a:t>Integration of Referral Mechanisms for Specialized Medical Care</a:t>
            </a:r>
            <a:endParaRPr lang="en-US" sz="3850" dirty="0"/>
          </a:p>
        </p:txBody>
      </p:sp>
      <p:sp>
        <p:nvSpPr>
          <p:cNvPr id="3" name="Text 1"/>
          <p:cNvSpPr/>
          <p:nvPr/>
        </p:nvSpPr>
        <p:spPr>
          <a:xfrm>
            <a:off x="1245968" y="2371693"/>
            <a:ext cx="4624896" cy="2657508"/>
          </a:xfrm>
          <a:prstGeom prst="rect">
            <a:avLst/>
          </a:prstGeom>
          <a:noFill/>
          <a:ln/>
        </p:spPr>
        <p:txBody>
          <a:bodyPr wrap="square" lIns="0" tIns="0" rIns="0" bIns="0" rtlCol="0" anchor="t"/>
          <a:lstStyle/>
          <a:p>
            <a:pPr marL="0" indent="0" algn="l">
              <a:lnSpc>
                <a:spcPts val="1900"/>
              </a:lnSpc>
              <a:buNone/>
            </a:pPr>
            <a:r>
              <a:rPr lang="en-US" sz="3200" dirty="0">
                <a:solidFill>
                  <a:srgbClr val="FFFFFF"/>
                </a:solidFill>
                <a:latin typeface="PT Sans" pitchFamily="34" charset="0"/>
                <a:ea typeface="PT Sans" pitchFamily="34" charset="-122"/>
                <a:cs typeface="PT Sans" pitchFamily="34" charset="-120"/>
              </a:rPr>
              <a:t>A crucial feature of the</a:t>
            </a:r>
          </a:p>
          <a:p>
            <a:pPr marL="0" indent="0" algn="l">
              <a:lnSpc>
                <a:spcPts val="190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00"/>
              </a:lnSpc>
              <a:buNone/>
            </a:pPr>
            <a:r>
              <a:rPr lang="en-US" sz="3200" dirty="0">
                <a:solidFill>
                  <a:srgbClr val="FFFFFF"/>
                </a:solidFill>
                <a:latin typeface="PT Sans" pitchFamily="34" charset="0"/>
                <a:ea typeface="PT Sans" pitchFamily="34" charset="-122"/>
                <a:cs typeface="PT Sans" pitchFamily="34" charset="-120"/>
              </a:rPr>
              <a:t> platform is its ability to</a:t>
            </a:r>
          </a:p>
          <a:p>
            <a:pPr marL="0" indent="0" algn="l">
              <a:lnSpc>
                <a:spcPts val="190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00"/>
              </a:lnSpc>
              <a:buNone/>
            </a:pPr>
            <a:r>
              <a:rPr lang="en-US" sz="3200" dirty="0">
                <a:solidFill>
                  <a:srgbClr val="FFFFFF"/>
                </a:solidFill>
                <a:latin typeface="PT Sans" pitchFamily="34" charset="0"/>
                <a:ea typeface="PT Sans" pitchFamily="34" charset="-122"/>
                <a:cs typeface="PT Sans" pitchFamily="34" charset="-120"/>
              </a:rPr>
              <a:t> provide referrals to</a:t>
            </a:r>
          </a:p>
          <a:p>
            <a:pPr marL="0" indent="0" algn="l">
              <a:lnSpc>
                <a:spcPts val="190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00"/>
              </a:lnSpc>
              <a:buNone/>
            </a:pPr>
            <a:r>
              <a:rPr lang="en-US" sz="3200" dirty="0">
                <a:solidFill>
                  <a:srgbClr val="FFFFFF"/>
                </a:solidFill>
                <a:latin typeface="PT Sans" pitchFamily="34" charset="0"/>
                <a:ea typeface="PT Sans" pitchFamily="34" charset="-122"/>
                <a:cs typeface="PT Sans" pitchFamily="34" charset="-120"/>
              </a:rPr>
              <a:t> qualified medical</a:t>
            </a:r>
          </a:p>
          <a:p>
            <a:pPr marL="0" indent="0" algn="l">
              <a:lnSpc>
                <a:spcPts val="190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00"/>
              </a:lnSpc>
              <a:buNone/>
            </a:pPr>
            <a:r>
              <a:rPr lang="en-US" sz="3200" dirty="0">
                <a:solidFill>
                  <a:srgbClr val="FFFFFF"/>
                </a:solidFill>
                <a:latin typeface="PT Sans" pitchFamily="34" charset="0"/>
                <a:ea typeface="PT Sans" pitchFamily="34" charset="-122"/>
                <a:cs typeface="PT Sans" pitchFamily="34" charset="-120"/>
              </a:rPr>
              <a:t> practitioners in nearby</a:t>
            </a:r>
          </a:p>
          <a:p>
            <a:pPr marL="0" indent="0" algn="l">
              <a:lnSpc>
                <a:spcPts val="190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00"/>
              </a:lnSpc>
              <a:buNone/>
            </a:pPr>
            <a:r>
              <a:rPr lang="en-US" sz="3200" dirty="0">
                <a:solidFill>
                  <a:srgbClr val="FFFFFF"/>
                </a:solidFill>
                <a:latin typeface="PT Sans" pitchFamily="34" charset="0"/>
                <a:ea typeface="PT Sans" pitchFamily="34" charset="-122"/>
                <a:cs typeface="PT Sans" pitchFamily="34" charset="-120"/>
              </a:rPr>
              <a:t> urban centers. Based on</a:t>
            </a:r>
          </a:p>
          <a:p>
            <a:pPr marL="0" indent="0" algn="l">
              <a:lnSpc>
                <a:spcPts val="190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00"/>
              </a:lnSpc>
              <a:buNone/>
            </a:pPr>
            <a:r>
              <a:rPr lang="en-US" sz="3200" dirty="0">
                <a:solidFill>
                  <a:srgbClr val="FFFFFF"/>
                </a:solidFill>
                <a:latin typeface="PT Sans" pitchFamily="34" charset="0"/>
                <a:ea typeface="PT Sans" pitchFamily="34" charset="-122"/>
                <a:cs typeface="PT Sans" pitchFamily="34" charset="-120"/>
              </a:rPr>
              <a:t> the preliminary diagnosis,</a:t>
            </a:r>
          </a:p>
          <a:p>
            <a:pPr marL="0" indent="0" algn="l">
              <a:lnSpc>
                <a:spcPts val="190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00"/>
              </a:lnSpc>
              <a:buNone/>
            </a:pPr>
            <a:r>
              <a:rPr lang="en-US" sz="3200" dirty="0">
                <a:solidFill>
                  <a:srgbClr val="FFFFFF"/>
                </a:solidFill>
                <a:latin typeface="PT Sans" pitchFamily="34" charset="0"/>
                <a:ea typeface="PT Sans" pitchFamily="34" charset="-122"/>
                <a:cs typeface="PT Sans" pitchFamily="34" charset="-120"/>
              </a:rPr>
              <a:t> the chatbot will suggest</a:t>
            </a:r>
          </a:p>
          <a:p>
            <a:pPr marL="0" indent="0" algn="l">
              <a:lnSpc>
                <a:spcPts val="190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00"/>
              </a:lnSpc>
              <a:buNone/>
            </a:pPr>
            <a:r>
              <a:rPr lang="en-US" sz="3200" dirty="0">
                <a:solidFill>
                  <a:srgbClr val="FFFFFF"/>
                </a:solidFill>
                <a:latin typeface="PT Sans" pitchFamily="34" charset="0"/>
                <a:ea typeface="PT Sans" pitchFamily="34" charset="-122"/>
                <a:cs typeface="PT Sans" pitchFamily="34" charset="-120"/>
              </a:rPr>
              <a:t> appropriate specialists or</a:t>
            </a:r>
          </a:p>
          <a:p>
            <a:pPr marL="0" indent="0" algn="l">
              <a:lnSpc>
                <a:spcPts val="190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00"/>
              </a:lnSpc>
              <a:buNone/>
            </a:pPr>
            <a:r>
              <a:rPr lang="en-US" sz="3200" dirty="0">
                <a:solidFill>
                  <a:srgbClr val="FFFFFF"/>
                </a:solidFill>
                <a:latin typeface="PT Sans" pitchFamily="34" charset="0"/>
                <a:ea typeface="PT Sans" pitchFamily="34" charset="-122"/>
                <a:cs typeface="PT Sans" pitchFamily="34" charset="-120"/>
              </a:rPr>
              <a:t> clinics, along with their</a:t>
            </a:r>
          </a:p>
          <a:p>
            <a:pPr marL="0" indent="0" algn="l">
              <a:lnSpc>
                <a:spcPts val="190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00"/>
              </a:lnSpc>
              <a:buNone/>
            </a:pPr>
            <a:r>
              <a:rPr lang="en-US" sz="3200" dirty="0">
                <a:solidFill>
                  <a:srgbClr val="FFFFFF"/>
                </a:solidFill>
                <a:latin typeface="PT Sans" pitchFamily="34" charset="0"/>
                <a:ea typeface="PT Sans" pitchFamily="34" charset="-122"/>
                <a:cs typeface="PT Sans" pitchFamily="34" charset="-120"/>
              </a:rPr>
              <a:t> contact information and</a:t>
            </a:r>
          </a:p>
          <a:p>
            <a:pPr marL="0" indent="0" algn="l">
              <a:lnSpc>
                <a:spcPts val="1900"/>
              </a:lnSpc>
              <a:buNone/>
            </a:pPr>
            <a:endParaRPr lang="en-US" sz="3200" dirty="0">
              <a:solidFill>
                <a:srgbClr val="FFFFFF"/>
              </a:solidFill>
              <a:latin typeface="PT Sans" pitchFamily="34" charset="0"/>
              <a:ea typeface="PT Sans" pitchFamily="34" charset="-122"/>
              <a:cs typeface="PT Sans" pitchFamily="34" charset="-120"/>
            </a:endParaRPr>
          </a:p>
          <a:p>
            <a:pPr marL="0" indent="0" algn="l">
              <a:lnSpc>
                <a:spcPts val="1900"/>
              </a:lnSpc>
              <a:buNone/>
            </a:pPr>
            <a:r>
              <a:rPr lang="en-US" sz="3200" dirty="0">
                <a:solidFill>
                  <a:srgbClr val="FFFFFF"/>
                </a:solidFill>
                <a:latin typeface="PT Sans" pitchFamily="34" charset="0"/>
                <a:ea typeface="PT Sans" pitchFamily="34" charset="-122"/>
                <a:cs typeface="PT Sans" pitchFamily="34" charset="-120"/>
              </a:rPr>
              <a:t> location.</a:t>
            </a:r>
            <a:endParaRPr lang="en-US" sz="3200" dirty="0"/>
          </a:p>
        </p:txBody>
      </p:sp>
      <p:pic>
        <p:nvPicPr>
          <p:cNvPr id="4" name="Image 0" descr="preencoded.png"/>
          <p:cNvPicPr>
            <a:picLocks noChangeAspect="1"/>
          </p:cNvPicPr>
          <p:nvPr/>
        </p:nvPicPr>
        <p:blipFill>
          <a:blip r:embed="rId3"/>
          <a:stretch>
            <a:fillRect/>
          </a:stretch>
        </p:blipFill>
        <p:spPr>
          <a:xfrm>
            <a:off x="7507129" y="2039183"/>
            <a:ext cx="6601897" cy="6601897"/>
          </a:xfrm>
          <a:prstGeom prst="rect">
            <a:avLst/>
          </a:prstGeom>
        </p:spPr>
      </p:pic>
      <p:sp>
        <p:nvSpPr>
          <p:cNvPr id="5" name="Text 2"/>
          <p:cNvSpPr/>
          <p:nvPr/>
        </p:nvSpPr>
        <p:spPr>
          <a:xfrm>
            <a:off x="528995" y="8981123"/>
            <a:ext cx="13572411" cy="241935"/>
          </a:xfrm>
          <a:prstGeom prst="rect">
            <a:avLst/>
          </a:prstGeom>
          <a:noFill/>
          <a:ln/>
        </p:spPr>
        <p:txBody>
          <a:bodyPr wrap="none" lIns="0" tIns="0" rIns="0" bIns="0" rtlCol="0" anchor="t"/>
          <a:lstStyle/>
          <a:p>
            <a:pPr marL="0" indent="0" algn="l">
              <a:lnSpc>
                <a:spcPts val="1900"/>
              </a:lnSpc>
              <a:buNone/>
            </a:pPr>
            <a:r>
              <a:rPr lang="en-US" sz="1150" dirty="0">
                <a:solidFill>
                  <a:srgbClr val="FFFFFF"/>
                </a:solidFill>
                <a:latin typeface="PT Sans" pitchFamily="34" charset="0"/>
                <a:ea typeface="PT Sans" pitchFamily="34" charset="-122"/>
                <a:cs typeface="PT Sans" pitchFamily="34" charset="-120"/>
              </a:rPr>
              <a:t>This mechanism ensures that users receive timely and appropriate specialized medical care when needed, bridging the gap between rural patients and urban healthcare facilities.</a:t>
            </a:r>
            <a:endParaRPr lang="en-US" sz="1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28995" y="415647"/>
            <a:ext cx="11676221" cy="613410"/>
          </a:xfrm>
          <a:prstGeom prst="rect">
            <a:avLst/>
          </a:prstGeom>
          <a:noFill/>
          <a:ln/>
        </p:spPr>
        <p:txBody>
          <a:bodyPr wrap="none" lIns="0" tIns="0" rIns="0" bIns="0" rtlCol="0" anchor="t"/>
          <a:lstStyle/>
          <a:p>
            <a:pPr marL="0" indent="0" algn="l">
              <a:lnSpc>
                <a:spcPts val="4800"/>
              </a:lnSpc>
              <a:buNone/>
            </a:pPr>
            <a:r>
              <a:rPr lang="en-US" sz="3850" dirty="0">
                <a:solidFill>
                  <a:srgbClr val="FFFFFF"/>
                </a:solidFill>
                <a:latin typeface="Nunito Semi Bold" pitchFamily="34" charset="0"/>
                <a:ea typeface="Nunito Semi Bold" pitchFamily="34" charset="-122"/>
                <a:cs typeface="Nunito Semi Bold" pitchFamily="34" charset="-120"/>
              </a:rPr>
              <a:t>Accessible via Basic Mobile Devices for Broad Reach</a:t>
            </a:r>
            <a:endParaRPr lang="en-US" sz="3850" dirty="0"/>
          </a:p>
        </p:txBody>
      </p:sp>
      <p:pic>
        <p:nvPicPr>
          <p:cNvPr id="3" name="Image 0" descr="preencoded.png"/>
          <p:cNvPicPr>
            <a:picLocks noChangeAspect="1"/>
          </p:cNvPicPr>
          <p:nvPr/>
        </p:nvPicPr>
        <p:blipFill>
          <a:blip r:embed="rId3"/>
          <a:stretch>
            <a:fillRect/>
          </a:stretch>
        </p:blipFill>
        <p:spPr>
          <a:xfrm>
            <a:off x="528995" y="1425773"/>
            <a:ext cx="6601897" cy="6601897"/>
          </a:xfrm>
          <a:prstGeom prst="rect">
            <a:avLst/>
          </a:prstGeom>
        </p:spPr>
      </p:pic>
      <p:sp>
        <p:nvSpPr>
          <p:cNvPr id="4" name="Text 1"/>
          <p:cNvSpPr/>
          <p:nvPr/>
        </p:nvSpPr>
        <p:spPr>
          <a:xfrm>
            <a:off x="7821627" y="2608107"/>
            <a:ext cx="5717727" cy="5268191"/>
          </a:xfrm>
          <a:prstGeom prst="rect">
            <a:avLst/>
          </a:prstGeom>
          <a:noFill/>
          <a:ln/>
        </p:spPr>
        <p:txBody>
          <a:bodyPr wrap="square" lIns="0" tIns="0" rIns="0" bIns="0" rtlCol="0" anchor="t"/>
          <a:lstStyle/>
          <a:p>
            <a:pPr marL="0" indent="0" algn="just">
              <a:lnSpc>
                <a:spcPts val="1900"/>
              </a:lnSpc>
              <a:buNone/>
            </a:pPr>
            <a:r>
              <a:rPr lang="en-US" sz="2800" dirty="0">
                <a:solidFill>
                  <a:srgbClr val="FFFFFF"/>
                </a:solidFill>
                <a:latin typeface="PT Sans" pitchFamily="34" charset="0"/>
                <a:ea typeface="PT Sans" pitchFamily="34" charset="-122"/>
                <a:cs typeface="PT Sans" pitchFamily="34" charset="-120"/>
              </a:rPr>
              <a:t>To achieve broad reach and impact,</a:t>
            </a:r>
          </a:p>
          <a:p>
            <a:pPr marL="0" indent="0" algn="just">
              <a:lnSpc>
                <a:spcPts val="1900"/>
              </a:lnSpc>
              <a:buNone/>
            </a:pPr>
            <a:endParaRPr lang="en-US" sz="2800" dirty="0">
              <a:solidFill>
                <a:srgbClr val="FFFFFF"/>
              </a:solidFill>
              <a:latin typeface="PT Sans" pitchFamily="34" charset="0"/>
              <a:ea typeface="PT Sans" pitchFamily="34" charset="-122"/>
              <a:cs typeface="PT Sans" pitchFamily="34" charset="-120"/>
            </a:endParaRPr>
          </a:p>
          <a:p>
            <a:pPr marL="0" indent="0" algn="just">
              <a:lnSpc>
                <a:spcPts val="1900"/>
              </a:lnSpc>
              <a:buNone/>
            </a:pPr>
            <a:r>
              <a:rPr lang="en-US" sz="2800" dirty="0">
                <a:solidFill>
                  <a:srgbClr val="FFFFFF"/>
                </a:solidFill>
                <a:latin typeface="PT Sans" pitchFamily="34" charset="0"/>
                <a:ea typeface="PT Sans" pitchFamily="34" charset="-122"/>
                <a:cs typeface="PT Sans" pitchFamily="34" charset="-120"/>
              </a:rPr>
              <a:t> the AI-powered diagnostic chatbot</a:t>
            </a:r>
          </a:p>
          <a:p>
            <a:pPr marL="0" indent="0" algn="just">
              <a:lnSpc>
                <a:spcPts val="1900"/>
              </a:lnSpc>
              <a:buNone/>
            </a:pPr>
            <a:endParaRPr lang="en-US" sz="2800" dirty="0">
              <a:solidFill>
                <a:srgbClr val="FFFFFF"/>
              </a:solidFill>
              <a:latin typeface="PT Sans" pitchFamily="34" charset="0"/>
              <a:ea typeface="PT Sans" pitchFamily="34" charset="-122"/>
              <a:cs typeface="PT Sans" pitchFamily="34" charset="-120"/>
            </a:endParaRPr>
          </a:p>
          <a:p>
            <a:pPr marL="0" indent="0" algn="just">
              <a:lnSpc>
                <a:spcPts val="1900"/>
              </a:lnSpc>
              <a:buNone/>
            </a:pPr>
            <a:r>
              <a:rPr lang="en-US" sz="2800" dirty="0">
                <a:solidFill>
                  <a:srgbClr val="FFFFFF"/>
                </a:solidFill>
                <a:latin typeface="PT Sans" pitchFamily="34" charset="0"/>
                <a:ea typeface="PT Sans" pitchFamily="34" charset="-122"/>
                <a:cs typeface="PT Sans" pitchFamily="34" charset="-120"/>
              </a:rPr>
              <a:t> will be accessible via basic mobile</a:t>
            </a:r>
          </a:p>
          <a:p>
            <a:pPr marL="0" indent="0" algn="just">
              <a:lnSpc>
                <a:spcPts val="1900"/>
              </a:lnSpc>
              <a:buNone/>
            </a:pPr>
            <a:endParaRPr lang="en-US" sz="2800" dirty="0">
              <a:solidFill>
                <a:srgbClr val="FFFFFF"/>
              </a:solidFill>
              <a:latin typeface="PT Sans" pitchFamily="34" charset="0"/>
              <a:ea typeface="PT Sans" pitchFamily="34" charset="-122"/>
              <a:cs typeface="PT Sans" pitchFamily="34" charset="-120"/>
            </a:endParaRPr>
          </a:p>
          <a:p>
            <a:pPr marL="0" indent="0" algn="just">
              <a:lnSpc>
                <a:spcPts val="1900"/>
              </a:lnSpc>
              <a:buNone/>
            </a:pPr>
            <a:r>
              <a:rPr lang="en-US" sz="2800" dirty="0">
                <a:solidFill>
                  <a:srgbClr val="FFFFFF"/>
                </a:solidFill>
                <a:latin typeface="PT Sans" pitchFamily="34" charset="0"/>
                <a:ea typeface="PT Sans" pitchFamily="34" charset="-122"/>
                <a:cs typeface="PT Sans" pitchFamily="34" charset="-120"/>
              </a:rPr>
              <a:t> devices. This includes feature</a:t>
            </a:r>
          </a:p>
          <a:p>
            <a:pPr marL="0" indent="0" algn="just">
              <a:lnSpc>
                <a:spcPts val="1900"/>
              </a:lnSpc>
              <a:buNone/>
            </a:pPr>
            <a:endParaRPr lang="en-US" sz="2800" dirty="0">
              <a:solidFill>
                <a:srgbClr val="FFFFFF"/>
              </a:solidFill>
              <a:latin typeface="PT Sans" pitchFamily="34" charset="0"/>
              <a:ea typeface="PT Sans" pitchFamily="34" charset="-122"/>
              <a:cs typeface="PT Sans" pitchFamily="34" charset="-120"/>
            </a:endParaRPr>
          </a:p>
          <a:p>
            <a:pPr marL="0" indent="0" algn="just">
              <a:lnSpc>
                <a:spcPts val="1900"/>
              </a:lnSpc>
              <a:buNone/>
            </a:pPr>
            <a:r>
              <a:rPr lang="en-US" sz="2800" dirty="0">
                <a:solidFill>
                  <a:srgbClr val="FFFFFF"/>
                </a:solidFill>
                <a:latin typeface="PT Sans" pitchFamily="34" charset="0"/>
                <a:ea typeface="PT Sans" pitchFamily="34" charset="-122"/>
                <a:cs typeface="PT Sans" pitchFamily="34" charset="-120"/>
              </a:rPr>
              <a:t> phones, which are widely used in</a:t>
            </a:r>
          </a:p>
          <a:p>
            <a:pPr marL="0" indent="0" algn="just">
              <a:lnSpc>
                <a:spcPts val="1900"/>
              </a:lnSpc>
              <a:buNone/>
            </a:pPr>
            <a:endParaRPr lang="en-US" sz="2800" dirty="0">
              <a:solidFill>
                <a:srgbClr val="FFFFFF"/>
              </a:solidFill>
              <a:latin typeface="PT Sans" pitchFamily="34" charset="0"/>
              <a:ea typeface="PT Sans" pitchFamily="34" charset="-122"/>
              <a:cs typeface="PT Sans" pitchFamily="34" charset="-120"/>
            </a:endParaRPr>
          </a:p>
          <a:p>
            <a:pPr marL="0" indent="0" algn="just">
              <a:lnSpc>
                <a:spcPts val="1900"/>
              </a:lnSpc>
              <a:buNone/>
            </a:pPr>
            <a:r>
              <a:rPr lang="en-US" sz="2800" dirty="0">
                <a:solidFill>
                  <a:srgbClr val="FFFFFF"/>
                </a:solidFill>
                <a:latin typeface="PT Sans" pitchFamily="34" charset="0"/>
                <a:ea typeface="PT Sans" pitchFamily="34" charset="-122"/>
                <a:cs typeface="PT Sans" pitchFamily="34" charset="-120"/>
              </a:rPr>
              <a:t> rural areas, ensuring that the</a:t>
            </a:r>
          </a:p>
          <a:p>
            <a:pPr marL="0" indent="0" algn="just">
              <a:lnSpc>
                <a:spcPts val="1900"/>
              </a:lnSpc>
              <a:buNone/>
            </a:pPr>
            <a:endParaRPr lang="en-US" sz="2800" dirty="0">
              <a:solidFill>
                <a:srgbClr val="FFFFFF"/>
              </a:solidFill>
              <a:latin typeface="PT Sans" pitchFamily="34" charset="0"/>
              <a:ea typeface="PT Sans" pitchFamily="34" charset="-122"/>
              <a:cs typeface="PT Sans" pitchFamily="34" charset="-120"/>
            </a:endParaRPr>
          </a:p>
          <a:p>
            <a:pPr marL="0" indent="0" algn="just">
              <a:lnSpc>
                <a:spcPts val="1900"/>
              </a:lnSpc>
              <a:buNone/>
            </a:pPr>
            <a:r>
              <a:rPr lang="en-US" sz="2800" dirty="0">
                <a:solidFill>
                  <a:srgbClr val="FFFFFF"/>
                </a:solidFill>
                <a:latin typeface="PT Sans" pitchFamily="34" charset="0"/>
                <a:ea typeface="PT Sans" pitchFamily="34" charset="-122"/>
                <a:cs typeface="PT Sans" pitchFamily="34" charset="-120"/>
              </a:rPr>
              <a:t> platform is not limited to</a:t>
            </a:r>
          </a:p>
          <a:p>
            <a:pPr marL="0" indent="0" algn="just">
              <a:lnSpc>
                <a:spcPts val="1900"/>
              </a:lnSpc>
              <a:buNone/>
            </a:pPr>
            <a:endParaRPr lang="en-US" sz="2800" dirty="0">
              <a:solidFill>
                <a:srgbClr val="FFFFFF"/>
              </a:solidFill>
              <a:latin typeface="PT Sans" pitchFamily="34" charset="0"/>
              <a:ea typeface="PT Sans" pitchFamily="34" charset="-122"/>
              <a:cs typeface="PT Sans" pitchFamily="34" charset="-120"/>
            </a:endParaRPr>
          </a:p>
          <a:p>
            <a:pPr marL="0" indent="0" algn="just">
              <a:lnSpc>
                <a:spcPts val="1900"/>
              </a:lnSpc>
              <a:buNone/>
            </a:pPr>
            <a:r>
              <a:rPr lang="en-US" sz="2800" dirty="0">
                <a:solidFill>
                  <a:srgbClr val="FFFFFF"/>
                </a:solidFill>
                <a:latin typeface="PT Sans" pitchFamily="34" charset="0"/>
                <a:ea typeface="PT Sans" pitchFamily="34" charset="-122"/>
                <a:cs typeface="PT Sans" pitchFamily="34" charset="-120"/>
              </a:rPr>
              <a:t> smartphone users.</a:t>
            </a:r>
            <a:endParaRPr lang="en-US" sz="2800" dirty="0"/>
          </a:p>
        </p:txBody>
      </p:sp>
      <p:sp>
        <p:nvSpPr>
          <p:cNvPr id="5" name="Text 2"/>
          <p:cNvSpPr/>
          <p:nvPr/>
        </p:nvSpPr>
        <p:spPr>
          <a:xfrm>
            <a:off x="528995" y="8367713"/>
            <a:ext cx="13572411" cy="241935"/>
          </a:xfrm>
          <a:prstGeom prst="rect">
            <a:avLst/>
          </a:prstGeom>
          <a:noFill/>
          <a:ln/>
        </p:spPr>
        <p:txBody>
          <a:bodyPr wrap="none" lIns="0" tIns="0" rIns="0" bIns="0" rtlCol="0" anchor="t"/>
          <a:lstStyle/>
          <a:p>
            <a:pPr marL="0" indent="0" algn="l">
              <a:lnSpc>
                <a:spcPts val="1900"/>
              </a:lnSpc>
              <a:buNone/>
            </a:pPr>
            <a:r>
              <a:rPr lang="en-US" sz="1150" dirty="0">
                <a:solidFill>
                  <a:srgbClr val="FFFFFF"/>
                </a:solidFill>
                <a:latin typeface="PT Sans" pitchFamily="34" charset="0"/>
                <a:ea typeface="PT Sans" pitchFamily="34" charset="-122"/>
                <a:cs typeface="PT Sans" pitchFamily="34" charset="-120"/>
              </a:rPr>
              <a:t>The design will prioritize low data consumption and compatibility with older mobile operating systems, making healthcare information available to a larger population segment.</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1893689"/>
            <a:ext cx="7772757" cy="971550"/>
          </a:xfrm>
          <a:prstGeom prst="rect">
            <a:avLst/>
          </a:prstGeom>
          <a:noFill/>
          <a:ln/>
        </p:spPr>
        <p:txBody>
          <a:bodyPr wrap="none" lIns="0" tIns="0" rIns="0" bIns="0" rtlCol="0" anchor="t"/>
          <a:lstStyle/>
          <a:p>
            <a:pPr marL="0" indent="0" algn="l">
              <a:lnSpc>
                <a:spcPts val="7650"/>
              </a:lnSpc>
              <a:buNone/>
            </a:pPr>
            <a:r>
              <a:rPr lang="en-US" sz="6100" dirty="0">
                <a:solidFill>
                  <a:srgbClr val="FFFFFF"/>
                </a:solidFill>
                <a:latin typeface="Nunito Semi Bold" pitchFamily="34" charset="0"/>
                <a:ea typeface="Nunito Semi Bold" pitchFamily="34" charset="-122"/>
                <a:cs typeface="Nunito Semi Bold" pitchFamily="34" charset="-120"/>
              </a:rPr>
              <a:t>Identify the Problem</a:t>
            </a:r>
            <a:endParaRPr lang="en-US" sz="6100" dirty="0"/>
          </a:p>
        </p:txBody>
      </p:sp>
      <p:sp>
        <p:nvSpPr>
          <p:cNvPr id="3" name="Text 1"/>
          <p:cNvSpPr/>
          <p:nvPr/>
        </p:nvSpPr>
        <p:spPr>
          <a:xfrm>
            <a:off x="837724" y="3343989"/>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The primary problem addressed by this project is the limited access to timely and quality healthcare in rural areas. This limitation leads to delayed diagnoses, inadequate medical interventions, and poorer health outcomes for rural populations.</a:t>
            </a:r>
            <a:endParaRPr lang="en-US" sz="1850" dirty="0"/>
          </a:p>
        </p:txBody>
      </p:sp>
      <p:sp>
        <p:nvSpPr>
          <p:cNvPr id="4" name="Text 2"/>
          <p:cNvSpPr/>
          <p:nvPr/>
        </p:nvSpPr>
        <p:spPr>
          <a:xfrm>
            <a:off x="1196697" y="4648438"/>
            <a:ext cx="12595979" cy="383024"/>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In rural areas, timely healthcare access is limited, impacting the quality of medical interventions.</a:t>
            </a:r>
            <a:endParaRPr lang="en-US" sz="1850" dirty="0"/>
          </a:p>
        </p:txBody>
      </p:sp>
      <p:sp>
        <p:nvSpPr>
          <p:cNvPr id="5" name="Shape 3"/>
          <p:cNvSpPr/>
          <p:nvPr/>
        </p:nvSpPr>
        <p:spPr>
          <a:xfrm>
            <a:off x="837724" y="4379238"/>
            <a:ext cx="30480" cy="921425"/>
          </a:xfrm>
          <a:prstGeom prst="rect">
            <a:avLst/>
          </a:prstGeom>
          <a:solidFill>
            <a:srgbClr val="F2B42D"/>
          </a:solidFill>
          <a:ln/>
        </p:spPr>
      </p:sp>
      <p:sp>
        <p:nvSpPr>
          <p:cNvPr id="6" name="Text 4"/>
          <p:cNvSpPr/>
          <p:nvPr/>
        </p:nvSpPr>
        <p:spPr>
          <a:xfrm>
            <a:off x="837724" y="5569863"/>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The lack of medical infrastructure, scarcity of qualified practitioners, and geographical barriers contribute significantly to this challenge.</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996</Words>
  <Application>Microsoft Office PowerPoint</Application>
  <PresentationFormat>Custom</PresentationFormat>
  <Paragraphs>171</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PT Sans</vt:lpstr>
      <vt:lpstr>Nunito Semi Bold</vt:lpstr>
      <vt:lpstr>Arial</vt:lpstr>
      <vt:lpstr>Bookman Old Style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Arpit pradhan</dc:creator>
  <cp:lastModifiedBy>Rajdeep Patnaik</cp:lastModifiedBy>
  <cp:revision>2</cp:revision>
  <dcterms:created xsi:type="dcterms:W3CDTF">2025-07-24T11:41:38Z</dcterms:created>
  <dcterms:modified xsi:type="dcterms:W3CDTF">2025-07-24T17:11:47Z</dcterms:modified>
</cp:coreProperties>
</file>